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7" r:id="rId2"/>
    <p:sldId id="258" r:id="rId3"/>
    <p:sldId id="280" r:id="rId4"/>
    <p:sldId id="260" r:id="rId5"/>
    <p:sldId id="261" r:id="rId6"/>
    <p:sldId id="262" r:id="rId7"/>
    <p:sldId id="263" r:id="rId8"/>
    <p:sldId id="264" r:id="rId9"/>
    <p:sldId id="267" r:id="rId10"/>
    <p:sldId id="270" r:id="rId11"/>
    <p:sldId id="265" r:id="rId12"/>
    <p:sldId id="266" r:id="rId13"/>
    <p:sldId id="271" r:id="rId14"/>
    <p:sldId id="268" r:id="rId15"/>
    <p:sldId id="269" r:id="rId16"/>
    <p:sldId id="272" r:id="rId17"/>
    <p:sldId id="273" r:id="rId18"/>
    <p:sldId id="281" r:id="rId19"/>
    <p:sldId id="274" r:id="rId20"/>
    <p:sldId id="275" r:id="rId21"/>
    <p:sldId id="276" r:id="rId22"/>
    <p:sldId id="277" r:id="rId23"/>
    <p:sldId id="278" r:id="rId24"/>
    <p:sldId id="279"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A43B67-E4B8-4BBA-AFEE-029B015C086A}">
  <a:tblStyle styleId="{2DA43B67-E4B8-4BBA-AFEE-029B015C086A}"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6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d460c3f6f9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d460c3f6f9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460c3f6f9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d460c3f6f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d460c3f6f9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d460c3f6f9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d460c3f6f9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d460c3f6f9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d460c3f6f9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d460c3f6f9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d460c3f6f9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d460c3f6f9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d460c3f6f9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d460c3f6f9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d460c3f6f9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d460c3f6f9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d460c3f6f9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d460c3f6f9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d460c3f6f9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d460c3f6f9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d460c3f6f9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d460c3f6f9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d460c3f6f9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d460c3f6f9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d460c3f6f9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d460c3f6f9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d460c3f6f9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d460c3f6f9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d460c3f6f9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d460c3f6f9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d460c3f6f9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d460c3f6f9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d460c3f6f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d460c3f6f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d460c3f6f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d460c3f6f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d460c3f6f9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d460c3f6f9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d460c3f6f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d460c3f6f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d460c3f6f9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d460c3f6f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d460c3f6f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d460c3f6f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mailto:ashley@culturalcouncil.org"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hyperlink" Target="mailto:apalmer@culturalcouncil.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grantinterface.com/Common/LogOn.aspx?urlkey=culturalcounci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1" name="Google Shape;61;p14"/>
          <p:cNvSpPr txBox="1">
            <a:spLocks noGrp="1"/>
          </p:cNvSpPr>
          <p:nvPr>
            <p:ph type="subTitle" idx="1"/>
          </p:nvPr>
        </p:nvSpPr>
        <p:spPr>
          <a:xfrm>
            <a:off x="311700" y="3108445"/>
            <a:ext cx="8520600" cy="1349400"/>
          </a:xfrm>
          <a:prstGeom prst="rect">
            <a:avLst/>
          </a:prstGeom>
        </p:spPr>
        <p:txBody>
          <a:bodyPr spcFirstLastPara="1" wrap="square" lIns="91425" tIns="91425" rIns="91425" bIns="91425" anchor="t" anchorCtr="0">
            <a:normAutofit fontScale="92500" lnSpcReduction="10000"/>
          </a:bodyPr>
          <a:lstStyle/>
          <a:p>
            <a:pPr marL="0" lvl="0" indent="0" algn="ctr" rtl="0">
              <a:spcBef>
                <a:spcPts val="0"/>
              </a:spcBef>
              <a:spcAft>
                <a:spcPts val="0"/>
              </a:spcAft>
              <a:buNone/>
            </a:pPr>
            <a:r>
              <a:rPr lang="en" sz="3000" b="1" dirty="0">
                <a:solidFill>
                  <a:srgbClr val="000000"/>
                </a:solidFill>
              </a:rPr>
              <a:t>FY2024 CSGP </a:t>
            </a:r>
          </a:p>
          <a:p>
            <a:pPr marL="0" lvl="0" indent="0" algn="ctr" rtl="0">
              <a:spcBef>
                <a:spcPts val="0"/>
              </a:spcBef>
              <a:spcAft>
                <a:spcPts val="0"/>
              </a:spcAft>
              <a:buNone/>
            </a:pPr>
            <a:r>
              <a:rPr lang="en" sz="3000" b="1" dirty="0">
                <a:solidFill>
                  <a:srgbClr val="000000"/>
                </a:solidFill>
              </a:rPr>
              <a:t>APPLICATION WORKSHOP</a:t>
            </a:r>
            <a:endParaRPr sz="3000" b="1" dirty="0">
              <a:solidFill>
                <a:srgbClr val="000000"/>
              </a:solidFill>
            </a:endParaRPr>
          </a:p>
          <a:p>
            <a:pPr marL="0" lvl="0" indent="0" algn="ctr" rtl="0">
              <a:spcBef>
                <a:spcPts val="0"/>
              </a:spcBef>
              <a:spcAft>
                <a:spcPts val="0"/>
              </a:spcAft>
              <a:buNone/>
            </a:pPr>
            <a:r>
              <a:rPr lang="en" sz="2400" b="1" dirty="0">
                <a:solidFill>
                  <a:srgbClr val="000000"/>
                </a:solidFill>
              </a:rPr>
              <a:t>For currently-funded organizations </a:t>
            </a:r>
            <a:r>
              <a:rPr lang="en-US" sz="2400" b="1" dirty="0">
                <a:solidFill>
                  <a:srgbClr val="000000"/>
                </a:solidFill>
              </a:rPr>
              <a:t>with experienced staff</a:t>
            </a:r>
            <a:endParaRPr sz="2400" b="1" dirty="0">
              <a:solidFill>
                <a:srgbClr val="000000"/>
              </a:solidFill>
            </a:endParaRPr>
          </a:p>
        </p:txBody>
      </p:sp>
      <p:pic>
        <p:nvPicPr>
          <p:cNvPr id="3" name="Picture 2">
            <a:extLst>
              <a:ext uri="{FF2B5EF4-FFF2-40B4-BE49-F238E27FC236}">
                <a16:creationId xmlns:a16="http://schemas.microsoft.com/office/drawing/2014/main" id="{1C69D89F-6AAD-4878-826D-11C97527BDB1}"/>
              </a:ext>
            </a:extLst>
          </p:cNvPr>
          <p:cNvPicPr>
            <a:picLocks noChangeAspect="1"/>
          </p:cNvPicPr>
          <p:nvPr/>
        </p:nvPicPr>
        <p:blipFill>
          <a:blip r:embed="rId3"/>
          <a:stretch>
            <a:fillRect/>
          </a:stretch>
        </p:blipFill>
        <p:spPr>
          <a:xfrm>
            <a:off x="1316736" y="124206"/>
            <a:ext cx="6385752" cy="303961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APPLICATION TIPS</a:t>
            </a:r>
            <a:endParaRPr sz="2820" b="1" dirty="0"/>
          </a:p>
        </p:txBody>
      </p:sp>
      <p:sp>
        <p:nvSpPr>
          <p:cNvPr id="142" name="Google Shape;142;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1018"/>
              <a:buNone/>
            </a:pPr>
            <a:r>
              <a:rPr lang="en" sz="1500" b="1" dirty="0">
                <a:solidFill>
                  <a:schemeClr val="tx1"/>
                </a:solidFill>
              </a:rPr>
              <a:t>Indicate which scoring statement you are responding to.  Save characters by putting i.e. Q1, Q2, Q3 rather than repeating the scoring statement</a:t>
            </a:r>
            <a:endParaRPr sz="1500" b="1" dirty="0">
              <a:solidFill>
                <a:schemeClr val="tx1"/>
              </a:solidFill>
            </a:endParaRPr>
          </a:p>
          <a:p>
            <a:pPr marL="0" lvl="0" indent="0" algn="l" rtl="0">
              <a:spcBef>
                <a:spcPts val="1200"/>
              </a:spcBef>
              <a:spcAft>
                <a:spcPts val="0"/>
              </a:spcAft>
              <a:buSzPts val="1018"/>
              <a:buNone/>
            </a:pPr>
            <a:r>
              <a:rPr lang="en" sz="1500" b="1" dirty="0">
                <a:solidFill>
                  <a:schemeClr val="tx1"/>
                </a:solidFill>
              </a:rPr>
              <a:t>Provide meaningful anecdotes and data</a:t>
            </a:r>
            <a:endParaRPr sz="1500" b="1" dirty="0">
              <a:solidFill>
                <a:schemeClr val="tx1"/>
              </a:solidFill>
            </a:endParaRPr>
          </a:p>
          <a:p>
            <a:pPr marL="0" lvl="0" indent="0" algn="l" rtl="0">
              <a:spcBef>
                <a:spcPts val="1200"/>
              </a:spcBef>
              <a:spcAft>
                <a:spcPts val="0"/>
              </a:spcAft>
              <a:buSzPts val="1018"/>
              <a:buNone/>
            </a:pPr>
            <a:r>
              <a:rPr lang="en" sz="1500" b="1" dirty="0">
                <a:solidFill>
                  <a:schemeClr val="tx1"/>
                </a:solidFill>
              </a:rPr>
              <a:t>Use numbers and stories from ROI survey </a:t>
            </a:r>
            <a:endParaRPr sz="1500" b="1" dirty="0">
              <a:solidFill>
                <a:schemeClr val="tx1"/>
              </a:solidFill>
            </a:endParaRPr>
          </a:p>
          <a:p>
            <a:pPr marL="0" lvl="0" indent="0" algn="l" rtl="0">
              <a:spcBef>
                <a:spcPts val="1200"/>
              </a:spcBef>
              <a:spcAft>
                <a:spcPts val="0"/>
              </a:spcAft>
              <a:buSzPts val="1018"/>
              <a:buNone/>
            </a:pPr>
            <a:r>
              <a:rPr lang="en" sz="1500" b="1" dirty="0">
                <a:solidFill>
                  <a:schemeClr val="tx1"/>
                </a:solidFill>
              </a:rPr>
              <a:t>It isn’t necessary to quantify EVERYTHING your organization does</a:t>
            </a:r>
            <a:endParaRPr sz="1500" b="1" dirty="0">
              <a:solidFill>
                <a:schemeClr val="tx1"/>
              </a:solidFill>
            </a:endParaRPr>
          </a:p>
          <a:p>
            <a:pPr marL="0" lvl="0" indent="0" algn="l" rtl="0">
              <a:spcBef>
                <a:spcPts val="1200"/>
              </a:spcBef>
              <a:spcAft>
                <a:spcPts val="0"/>
              </a:spcAft>
              <a:buSzPts val="1018"/>
              <a:buNone/>
            </a:pPr>
            <a:r>
              <a:rPr lang="en" sz="1500" b="1" dirty="0">
                <a:solidFill>
                  <a:schemeClr val="tx1"/>
                </a:solidFill>
              </a:rPr>
              <a:t>Explain things clearly; assume your reviewer may know nothing yet about your organization</a:t>
            </a:r>
            <a:endParaRPr sz="1500" b="1" dirty="0">
              <a:solidFill>
                <a:schemeClr val="tx1"/>
              </a:solidFill>
            </a:endParaRPr>
          </a:p>
          <a:p>
            <a:pPr marL="0" lvl="0" indent="0" algn="l" rtl="0">
              <a:spcBef>
                <a:spcPts val="1200"/>
              </a:spcBef>
              <a:spcAft>
                <a:spcPts val="0"/>
              </a:spcAft>
              <a:buSzPts val="1018"/>
              <a:buNone/>
            </a:pPr>
            <a:r>
              <a:rPr lang="en" sz="1500" b="1" dirty="0">
                <a:solidFill>
                  <a:schemeClr val="tx1"/>
                </a:solidFill>
              </a:rPr>
              <a:t>Grant period:  October 1, 2023-September 31, 2024</a:t>
            </a:r>
            <a:endParaRPr sz="1500" b="1" dirty="0">
              <a:solidFill>
                <a:schemeClr val="tx1"/>
              </a:solidFill>
            </a:endParaRPr>
          </a:p>
          <a:p>
            <a:pPr marL="0" lvl="0" indent="0" algn="l" rtl="0">
              <a:spcBef>
                <a:spcPts val="1200"/>
              </a:spcBef>
              <a:spcAft>
                <a:spcPts val="1200"/>
              </a:spcAft>
              <a:buSzPts val="1018"/>
              <a:buNone/>
            </a:pPr>
            <a:endParaRPr sz="1665"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dirty="0"/>
              <a:t>APPLICATION: CSGP Objectives</a:t>
            </a:r>
            <a:endParaRPr dirty="0"/>
          </a:p>
        </p:txBody>
      </p:sp>
      <p:sp>
        <p:nvSpPr>
          <p:cNvPr id="110" name="Google Shape;11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dirty="0">
                <a:solidFill>
                  <a:schemeClr val="tx1"/>
                </a:solidFill>
              </a:rPr>
              <a:t>S-specific</a:t>
            </a:r>
            <a:endParaRPr b="1" dirty="0">
              <a:solidFill>
                <a:schemeClr val="tx1"/>
              </a:solidFill>
            </a:endParaRPr>
          </a:p>
          <a:p>
            <a:pPr marL="0" lvl="0" indent="0" algn="l" rtl="0">
              <a:spcBef>
                <a:spcPts val="1200"/>
              </a:spcBef>
              <a:spcAft>
                <a:spcPts val="0"/>
              </a:spcAft>
              <a:buNone/>
            </a:pPr>
            <a:r>
              <a:rPr lang="en" b="1" dirty="0">
                <a:solidFill>
                  <a:schemeClr val="tx1"/>
                </a:solidFill>
              </a:rPr>
              <a:t>M-measurable</a:t>
            </a:r>
            <a:endParaRPr b="1" dirty="0">
              <a:solidFill>
                <a:schemeClr val="tx1"/>
              </a:solidFill>
            </a:endParaRPr>
          </a:p>
          <a:p>
            <a:pPr marL="0" lvl="0" indent="0" algn="l" rtl="0">
              <a:spcBef>
                <a:spcPts val="1200"/>
              </a:spcBef>
              <a:spcAft>
                <a:spcPts val="0"/>
              </a:spcAft>
              <a:buNone/>
            </a:pPr>
            <a:r>
              <a:rPr lang="en" b="1" dirty="0">
                <a:solidFill>
                  <a:schemeClr val="tx1"/>
                </a:solidFill>
              </a:rPr>
              <a:t>A-attainable</a:t>
            </a:r>
            <a:endParaRPr b="1" dirty="0">
              <a:solidFill>
                <a:schemeClr val="tx1"/>
              </a:solidFill>
            </a:endParaRPr>
          </a:p>
          <a:p>
            <a:pPr marL="0" lvl="0" indent="0" algn="l" rtl="0">
              <a:spcBef>
                <a:spcPts val="1200"/>
              </a:spcBef>
              <a:spcAft>
                <a:spcPts val="0"/>
              </a:spcAft>
              <a:buNone/>
            </a:pPr>
            <a:r>
              <a:rPr lang="en" b="1" dirty="0">
                <a:solidFill>
                  <a:schemeClr val="tx1"/>
                </a:solidFill>
              </a:rPr>
              <a:t>R-relevant</a:t>
            </a:r>
            <a:endParaRPr b="1" dirty="0">
              <a:solidFill>
                <a:schemeClr val="tx1"/>
              </a:solidFill>
            </a:endParaRPr>
          </a:p>
          <a:p>
            <a:pPr marL="0" lvl="0" indent="0" algn="l" rtl="0">
              <a:spcBef>
                <a:spcPts val="1200"/>
              </a:spcBef>
              <a:spcAft>
                <a:spcPts val="0"/>
              </a:spcAft>
              <a:buNone/>
            </a:pPr>
            <a:r>
              <a:rPr lang="en" b="1" dirty="0">
                <a:solidFill>
                  <a:schemeClr val="tx1"/>
                </a:solidFill>
              </a:rPr>
              <a:t>T-timebound</a:t>
            </a:r>
            <a:endParaRPr b="1" dirty="0">
              <a:solidFill>
                <a:schemeClr val="tx1"/>
              </a:solidFill>
            </a:endParaRPr>
          </a:p>
          <a:p>
            <a:pPr marL="0" lvl="0" indent="0" algn="l" rtl="0">
              <a:spcBef>
                <a:spcPts val="1200"/>
              </a:spcBef>
              <a:spcAft>
                <a:spcPts val="0"/>
              </a:spcAft>
              <a:buNone/>
            </a:pPr>
            <a:r>
              <a:rPr lang="en" b="1" dirty="0">
                <a:solidFill>
                  <a:schemeClr val="tx1"/>
                </a:solidFill>
              </a:rPr>
              <a:t>Examples?  OK to provide context, but keep it simple</a:t>
            </a:r>
            <a:endParaRPr b="1" dirty="0">
              <a:solidFill>
                <a:schemeClr val="tx1"/>
              </a:solidFill>
            </a:endParaRPr>
          </a:p>
          <a:p>
            <a:pPr marL="0" lvl="0" indent="0" algn="l" rtl="0">
              <a:spcBef>
                <a:spcPts val="1200"/>
              </a:spcBef>
              <a:spcAft>
                <a:spcPts val="1200"/>
              </a:spcAft>
              <a:buNone/>
            </a:pPr>
            <a:r>
              <a:rPr lang="en" b="1" dirty="0">
                <a:solidFill>
                  <a:schemeClr val="tx1"/>
                </a:solidFill>
              </a:rPr>
              <a:t>CSGP Objectives are reported on quarterly during grant period.</a:t>
            </a:r>
            <a:endParaRPr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dirty="0"/>
              <a:t>APPLICATION: Support Materials</a:t>
            </a:r>
            <a:endParaRPr b="1" dirty="0"/>
          </a:p>
          <a:p>
            <a:pPr marL="0" lvl="0" indent="0" algn="l" rtl="0">
              <a:spcBef>
                <a:spcPts val="0"/>
              </a:spcBef>
              <a:spcAft>
                <a:spcPts val="0"/>
              </a:spcAft>
              <a:buNone/>
            </a:pPr>
            <a:endParaRPr dirty="0"/>
          </a:p>
        </p:txBody>
      </p:sp>
      <p:sp>
        <p:nvSpPr>
          <p:cNvPr id="116" name="Google Shape;11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solidFill>
                  <a:schemeClr val="tx1"/>
                </a:solidFill>
              </a:rPr>
              <a:t>ONE </a:t>
            </a:r>
            <a:r>
              <a:rPr lang="en-US" b="1" dirty="0">
                <a:solidFill>
                  <a:schemeClr val="tx1"/>
                </a:solidFill>
              </a:rPr>
              <a:t>distinct</a:t>
            </a:r>
            <a:r>
              <a:rPr lang="en" b="1" dirty="0">
                <a:solidFill>
                  <a:schemeClr val="tx1"/>
                </a:solidFill>
              </a:rPr>
              <a:t> item per upload = SIX Total</a:t>
            </a:r>
            <a:endParaRPr b="1" dirty="0">
              <a:solidFill>
                <a:schemeClr val="tx1"/>
              </a:solidFill>
            </a:endParaRPr>
          </a:p>
          <a:p>
            <a:pPr marL="0" lvl="0" indent="0" algn="l" rtl="0">
              <a:spcBef>
                <a:spcPts val="1200"/>
              </a:spcBef>
              <a:spcAft>
                <a:spcPts val="0"/>
              </a:spcAft>
              <a:buNone/>
            </a:pPr>
            <a:r>
              <a:rPr lang="en" b="1" dirty="0">
                <a:solidFill>
                  <a:schemeClr val="tx1"/>
                </a:solidFill>
              </a:rPr>
              <a:t>Support Materials help illustrate narrative sections/evaluation criteria</a:t>
            </a:r>
            <a:endParaRPr b="1" dirty="0">
              <a:solidFill>
                <a:schemeClr val="tx1"/>
              </a:solidFill>
            </a:endParaRPr>
          </a:p>
          <a:p>
            <a:pPr marL="0" lvl="0" indent="0" algn="l" rtl="0">
              <a:spcBef>
                <a:spcPts val="1200"/>
              </a:spcBef>
              <a:spcAft>
                <a:spcPts val="0"/>
              </a:spcAft>
              <a:buNone/>
            </a:pPr>
            <a:r>
              <a:rPr lang="en" b="1" dirty="0">
                <a:solidFill>
                  <a:schemeClr val="tx1"/>
                </a:solidFill>
              </a:rPr>
              <a:t>Quality vs. quantity</a:t>
            </a:r>
            <a:endParaRPr b="1" dirty="0">
              <a:solidFill>
                <a:schemeClr val="tx1"/>
              </a:solidFill>
            </a:endParaRPr>
          </a:p>
          <a:p>
            <a:pPr marL="0" lvl="0" indent="0" algn="l" rtl="0">
              <a:spcBef>
                <a:spcPts val="1200"/>
              </a:spcBef>
              <a:spcAft>
                <a:spcPts val="0"/>
              </a:spcAft>
              <a:buNone/>
            </a:pPr>
            <a:r>
              <a:rPr lang="en" b="1" dirty="0">
                <a:solidFill>
                  <a:schemeClr val="tx1"/>
                </a:solidFill>
              </a:rPr>
              <a:t>MB total work-arounds - use links for audio and video</a:t>
            </a:r>
            <a:endParaRPr b="1" dirty="0">
              <a:solidFill>
                <a:schemeClr val="tx1"/>
              </a:solidFill>
            </a:endParaRPr>
          </a:p>
          <a:p>
            <a:pPr marL="0" lvl="0" indent="0" algn="l" rtl="0">
              <a:spcBef>
                <a:spcPts val="1200"/>
              </a:spcBef>
              <a:spcAft>
                <a:spcPts val="0"/>
              </a:spcAft>
              <a:buNone/>
            </a:pPr>
            <a:r>
              <a:rPr lang="en" b="1" dirty="0">
                <a:solidFill>
                  <a:schemeClr val="tx1"/>
                </a:solidFill>
              </a:rPr>
              <a:t>Provide a description of the support material in the text box</a:t>
            </a:r>
            <a:endParaRPr b="1" dirty="0">
              <a:solidFill>
                <a:schemeClr val="tx1"/>
              </a:solidFill>
            </a:endParaRPr>
          </a:p>
          <a:p>
            <a:pPr marL="0" lvl="0" indent="0" algn="l" rtl="0">
              <a:spcBef>
                <a:spcPts val="1200"/>
              </a:spcBef>
              <a:spcAft>
                <a:spcPts val="1200"/>
              </a:spcAft>
              <a:buNone/>
            </a:pPr>
            <a:r>
              <a:rPr lang="en" b="1" dirty="0">
                <a:solidFill>
                  <a:schemeClr val="tx1"/>
                </a:solidFill>
              </a:rPr>
              <a:t>Examples</a:t>
            </a:r>
            <a:endParaRPr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11" b="1"/>
              <a:t>APPLICATION - Certification</a:t>
            </a:r>
            <a:endParaRPr sz="2811" b="1" dirty="0"/>
          </a:p>
        </p:txBody>
      </p:sp>
      <p:sp>
        <p:nvSpPr>
          <p:cNvPr id="148" name="Google Shape;148;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solidFill>
                  <a:schemeClr val="tx1"/>
                </a:solidFill>
              </a:rPr>
              <a:t>Electronic Signature</a:t>
            </a:r>
            <a:endParaRPr b="1" dirty="0">
              <a:solidFill>
                <a:schemeClr val="tx1"/>
              </a:solidFill>
            </a:endParaRPr>
          </a:p>
          <a:p>
            <a:pPr marL="0" lvl="0" indent="0" algn="l" rtl="0">
              <a:spcBef>
                <a:spcPts val="1200"/>
              </a:spcBef>
              <a:spcAft>
                <a:spcPts val="0"/>
              </a:spcAft>
              <a:buNone/>
            </a:pPr>
            <a:endParaRPr b="1" dirty="0">
              <a:solidFill>
                <a:schemeClr val="tx1"/>
              </a:solidFill>
            </a:endParaRPr>
          </a:p>
          <a:p>
            <a:pPr marL="0" lvl="0" indent="0" algn="l" rtl="0">
              <a:spcBef>
                <a:spcPts val="1200"/>
              </a:spcBef>
              <a:spcAft>
                <a:spcPts val="0"/>
              </a:spcAft>
              <a:buNone/>
            </a:pPr>
            <a:r>
              <a:rPr lang="en" b="1" dirty="0">
                <a:solidFill>
                  <a:schemeClr val="tx1"/>
                </a:solidFill>
              </a:rPr>
              <a:t>Authorizing Official</a:t>
            </a:r>
            <a:endParaRPr b="1" dirty="0">
              <a:solidFill>
                <a:schemeClr val="tx1"/>
              </a:solidFill>
            </a:endParaRPr>
          </a:p>
          <a:p>
            <a:pPr marL="0" lvl="0" indent="0" algn="l" rtl="0">
              <a:spcBef>
                <a:spcPts val="1200"/>
              </a:spcBef>
              <a:spcAft>
                <a:spcPts val="0"/>
              </a:spcAft>
              <a:buNone/>
            </a:pPr>
            <a:endParaRPr b="1" dirty="0">
              <a:solidFill>
                <a:schemeClr val="tx1"/>
              </a:solidFill>
            </a:endParaRPr>
          </a:p>
          <a:p>
            <a:pPr marL="0" lvl="0" indent="0" algn="l" rtl="0">
              <a:spcBef>
                <a:spcPts val="1200"/>
              </a:spcBef>
              <a:spcAft>
                <a:spcPts val="1200"/>
              </a:spcAft>
              <a:buNone/>
            </a:pPr>
            <a:r>
              <a:rPr lang="en" b="1" dirty="0">
                <a:solidFill>
                  <a:schemeClr val="tx1"/>
                </a:solidFill>
              </a:rPr>
              <a:t>Corporate Resolution </a:t>
            </a:r>
            <a:r>
              <a:rPr lang="en-US" b="1" dirty="0">
                <a:solidFill>
                  <a:schemeClr val="tx1"/>
                </a:solidFill>
              </a:rPr>
              <a:t>Form</a:t>
            </a:r>
            <a:r>
              <a:rPr lang="en" b="1" dirty="0">
                <a:solidFill>
                  <a:schemeClr val="tx1"/>
                </a:solidFill>
              </a:rPr>
              <a:t> – </a:t>
            </a:r>
            <a:r>
              <a:rPr lang="en-US" b="1" dirty="0">
                <a:solidFill>
                  <a:schemeClr val="tx1"/>
                </a:solidFill>
              </a:rPr>
              <a:t>Provide if the authorizing official changes; requires board approval</a:t>
            </a:r>
            <a:endParaRPr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SCORING</a:t>
            </a:r>
            <a:endParaRPr sz="2820" b="1" dirty="0"/>
          </a:p>
        </p:txBody>
      </p:sp>
      <p:sp>
        <p:nvSpPr>
          <p:cNvPr id="128" name="Google Shape;128;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1200"/>
              </a:spcBef>
              <a:spcAft>
                <a:spcPts val="0"/>
              </a:spcAft>
              <a:buNone/>
            </a:pPr>
            <a:r>
              <a:rPr lang="en" sz="5600" b="1" dirty="0">
                <a:solidFill>
                  <a:schemeClr val="tx1"/>
                </a:solidFill>
              </a:rPr>
              <a:t>See Scoring Statement Key - narrative aligns with scoring criteria</a:t>
            </a:r>
            <a:endParaRPr sz="5600" b="1" dirty="0">
              <a:solidFill>
                <a:schemeClr val="tx1"/>
              </a:solidFill>
            </a:endParaRPr>
          </a:p>
          <a:p>
            <a:pPr marL="0" lvl="0" indent="0" algn="l" rtl="0">
              <a:spcBef>
                <a:spcPts val="1200"/>
              </a:spcBef>
              <a:spcAft>
                <a:spcPts val="0"/>
              </a:spcAft>
              <a:buNone/>
            </a:pPr>
            <a:r>
              <a:rPr lang="en" sz="5600" b="1" dirty="0">
                <a:solidFill>
                  <a:schemeClr val="tx1"/>
                </a:solidFill>
              </a:rPr>
              <a:t>Each section is worth 20 points for total of 100 points</a:t>
            </a:r>
            <a:endParaRPr sz="5600" b="1" dirty="0">
              <a:solidFill>
                <a:schemeClr val="tx1"/>
              </a:solidFill>
            </a:endParaRPr>
          </a:p>
          <a:p>
            <a:pPr marL="0" lvl="0" indent="0" algn="l" rtl="0">
              <a:spcBef>
                <a:spcPts val="1200"/>
              </a:spcBef>
              <a:spcAft>
                <a:spcPts val="0"/>
              </a:spcAft>
              <a:buNone/>
            </a:pPr>
            <a:r>
              <a:rPr lang="en" sz="5600" b="1" dirty="0">
                <a:solidFill>
                  <a:schemeClr val="tx1"/>
                </a:solidFill>
              </a:rPr>
              <a:t>Each scoring statement is worth 5 points </a:t>
            </a:r>
            <a:endParaRPr sz="5600" b="1" dirty="0">
              <a:solidFill>
                <a:schemeClr val="tx1"/>
              </a:solidFill>
            </a:endParaRPr>
          </a:p>
          <a:p>
            <a:pPr marL="0" lvl="0" indent="0" algn="l" rtl="0">
              <a:spcBef>
                <a:spcPts val="1200"/>
              </a:spcBef>
              <a:spcAft>
                <a:spcPts val="0"/>
              </a:spcAft>
              <a:buNone/>
            </a:pPr>
            <a:r>
              <a:rPr lang="en" sz="5600" b="1" dirty="0">
                <a:solidFill>
                  <a:schemeClr val="tx1"/>
                </a:solidFill>
              </a:rPr>
              <a:t>Comments are required for scores of 3, 2 or 1, plus one overall written comment for each application.</a:t>
            </a:r>
            <a:endParaRPr sz="5600" b="1" dirty="0">
              <a:solidFill>
                <a:schemeClr val="tx1"/>
              </a:solidFill>
            </a:endParaRPr>
          </a:p>
          <a:p>
            <a:pPr marL="0" lvl="0" indent="0" algn="l" rtl="0">
              <a:spcBef>
                <a:spcPts val="1200"/>
              </a:spcBef>
              <a:spcAft>
                <a:spcPts val="0"/>
              </a:spcAft>
              <a:buNone/>
            </a:pPr>
            <a:r>
              <a:rPr lang="en" sz="5600" b="1" dirty="0">
                <a:solidFill>
                  <a:schemeClr val="tx1"/>
                </a:solidFill>
              </a:rPr>
              <a:t>Scores of 3, 2 or 1 will be explained at hearings with opportunity for organization to respond.</a:t>
            </a:r>
            <a:endParaRPr sz="5600" b="1" dirty="0">
              <a:solidFill>
                <a:schemeClr val="tx1"/>
              </a:solidFill>
            </a:endParaRPr>
          </a:p>
          <a:p>
            <a:pPr marL="0" lvl="0" indent="0" algn="l" rtl="0">
              <a:spcBef>
                <a:spcPts val="1200"/>
              </a:spcBef>
              <a:spcAft>
                <a:spcPts val="0"/>
              </a:spcAft>
              <a:buNone/>
            </a:pPr>
            <a:r>
              <a:rPr lang="en" sz="5600" b="1" dirty="0">
                <a:solidFill>
                  <a:schemeClr val="tx1"/>
                </a:solidFill>
              </a:rPr>
              <a:t>Committee members may also ask questions regardless of score.</a:t>
            </a:r>
            <a:endParaRPr sz="5600" b="1" dirty="0">
              <a:solidFill>
                <a:schemeClr val="tx1"/>
              </a:solidFill>
            </a:endParaRPr>
          </a:p>
          <a:p>
            <a:pPr marL="0" lvl="0" indent="0" algn="l" rtl="0">
              <a:spcBef>
                <a:spcPts val="1200"/>
              </a:spcBef>
              <a:spcAft>
                <a:spcPts val="0"/>
              </a:spcAft>
              <a:buClr>
                <a:schemeClr val="dk1"/>
              </a:buClr>
              <a:buSzPct val="61111"/>
              <a:buFont typeface="Arial"/>
              <a:buNone/>
            </a:pPr>
            <a:r>
              <a:rPr lang="en" sz="5600" b="1" dirty="0">
                <a:solidFill>
                  <a:schemeClr val="tx1"/>
                </a:solidFill>
              </a:rPr>
              <a:t>Scores may be changed at the hearings. </a:t>
            </a:r>
          </a:p>
          <a:p>
            <a:pPr marL="0" indent="0">
              <a:spcBef>
                <a:spcPts val="1200"/>
              </a:spcBef>
              <a:buClr>
                <a:schemeClr val="dk1"/>
              </a:buClr>
              <a:buSzPct val="61111"/>
              <a:buNone/>
            </a:pPr>
            <a:r>
              <a:rPr lang="en-US" sz="5600" b="1" dirty="0">
                <a:solidFill>
                  <a:srgbClr val="000000"/>
                </a:solidFill>
              </a:rPr>
              <a:t>Average score of 70 required to be funded (high and low scores are dropped).</a:t>
            </a:r>
          </a:p>
          <a:p>
            <a:pPr marL="0" lvl="0" indent="0" algn="l" rtl="0">
              <a:spcBef>
                <a:spcPts val="1200"/>
              </a:spcBef>
              <a:spcAft>
                <a:spcPts val="0"/>
              </a:spcAft>
              <a:buClr>
                <a:schemeClr val="dk1"/>
              </a:buClr>
              <a:buSzPct val="61111"/>
              <a:buFont typeface="Arial"/>
              <a:buNone/>
            </a:pPr>
            <a:r>
              <a:rPr lang="en" sz="4300" b="1" dirty="0">
                <a:solidFill>
                  <a:schemeClr val="tx1"/>
                </a:solidFill>
              </a:rPr>
              <a:t> </a:t>
            </a:r>
            <a:endParaRPr sz="4300" b="1"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dirty="0"/>
              <a:t>SCORING MATRIX</a:t>
            </a:r>
            <a:endParaRPr sz="2820" b="1" dirty="0"/>
          </a:p>
        </p:txBody>
      </p:sp>
      <p:graphicFrame>
        <p:nvGraphicFramePr>
          <p:cNvPr id="135" name="Google Shape;135;p26"/>
          <p:cNvGraphicFramePr/>
          <p:nvPr>
            <p:extLst>
              <p:ext uri="{D42A27DB-BD31-4B8C-83A1-F6EECF244321}">
                <p14:modId xmlns:p14="http://schemas.microsoft.com/office/powerpoint/2010/main" val="116277634"/>
              </p:ext>
            </p:extLst>
          </p:nvPr>
        </p:nvGraphicFramePr>
        <p:xfrm>
          <a:off x="849683" y="1640831"/>
          <a:ext cx="7611649" cy="2036615"/>
        </p:xfrm>
        <a:graphic>
          <a:graphicData uri="http://schemas.openxmlformats.org/drawingml/2006/table">
            <a:tbl>
              <a:tblPr>
                <a:noFill/>
                <a:tableStyleId>{2DA43B67-E4B8-4BBA-AFEE-029B015C086A}</a:tableStyleId>
              </a:tblPr>
              <a:tblGrid>
                <a:gridCol w="1073063">
                  <a:extLst>
                    <a:ext uri="{9D8B030D-6E8A-4147-A177-3AD203B41FA5}">
                      <a16:colId xmlns:a16="http://schemas.microsoft.com/office/drawing/2014/main" val="20000"/>
                    </a:ext>
                  </a:extLst>
                </a:gridCol>
                <a:gridCol w="6538586">
                  <a:extLst>
                    <a:ext uri="{9D8B030D-6E8A-4147-A177-3AD203B41FA5}">
                      <a16:colId xmlns:a16="http://schemas.microsoft.com/office/drawing/2014/main" val="20001"/>
                    </a:ext>
                  </a:extLst>
                </a:gridCol>
              </a:tblGrid>
              <a:tr h="0">
                <a:tc>
                  <a:txBody>
                    <a:bodyPr/>
                    <a:lstStyle/>
                    <a:p>
                      <a:pPr marL="0" lvl="0" indent="0" algn="l" rtl="0">
                        <a:lnSpc>
                          <a:spcPct val="115000"/>
                        </a:lnSpc>
                        <a:spcBef>
                          <a:spcPts val="1200"/>
                        </a:spcBef>
                        <a:spcAft>
                          <a:spcPts val="1200"/>
                        </a:spcAft>
                        <a:buNone/>
                      </a:pPr>
                      <a:r>
                        <a:rPr lang="en" dirty="0"/>
                        <a:t>5 POINTS</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dirty="0"/>
                        <a:t>Strongly 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lnSpc>
                          <a:spcPct val="115000"/>
                        </a:lnSpc>
                        <a:spcBef>
                          <a:spcPts val="1200"/>
                        </a:spcBef>
                        <a:spcAft>
                          <a:spcPts val="1200"/>
                        </a:spcAft>
                        <a:buNone/>
                      </a:pPr>
                      <a:r>
                        <a:rPr lang="en" dirty="0"/>
                        <a:t>4 POINTS</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dirty="0"/>
                        <a:t>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52425">
                <a:tc>
                  <a:txBody>
                    <a:bodyPr/>
                    <a:lstStyle/>
                    <a:p>
                      <a:pPr marL="0" lvl="0" indent="0" algn="l" rtl="0">
                        <a:lnSpc>
                          <a:spcPct val="115000"/>
                        </a:lnSpc>
                        <a:spcBef>
                          <a:spcPts val="1200"/>
                        </a:spcBef>
                        <a:spcAft>
                          <a:spcPts val="1200"/>
                        </a:spcAft>
                        <a:buNone/>
                      </a:pPr>
                      <a:r>
                        <a:rPr lang="en"/>
                        <a:t>3 POINTS</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a:t>Neutral (neither consistently agree or disagree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l" rtl="0">
                        <a:lnSpc>
                          <a:spcPct val="115000"/>
                        </a:lnSpc>
                        <a:spcBef>
                          <a:spcPts val="1200"/>
                        </a:spcBef>
                        <a:spcAft>
                          <a:spcPts val="1200"/>
                        </a:spcAft>
                        <a:buNone/>
                      </a:pPr>
                      <a:r>
                        <a:rPr lang="en"/>
                        <a:t>2 POINTS</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dirty="0"/>
                        <a:t>Disagree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lnSpc>
                          <a:spcPct val="115000"/>
                        </a:lnSpc>
                        <a:spcBef>
                          <a:spcPts val="1200"/>
                        </a:spcBef>
                        <a:spcAft>
                          <a:spcPts val="1200"/>
                        </a:spcAft>
                        <a:buNone/>
                      </a:pPr>
                      <a:r>
                        <a:rPr lang="en"/>
                        <a:t>1 POINT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dirty="0"/>
                        <a:t>Strongly disagree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9"/>
          <p:cNvSpPr txBox="1">
            <a:spLocks noGrp="1"/>
          </p:cNvSpPr>
          <p:nvPr>
            <p:ph type="title"/>
          </p:nvPr>
        </p:nvSpPr>
        <p:spPr>
          <a:xfrm>
            <a:off x="311700" y="4307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ON-SITES</a:t>
            </a:r>
            <a:endParaRPr b="1" dirty="0"/>
          </a:p>
        </p:txBody>
      </p:sp>
      <p:sp>
        <p:nvSpPr>
          <p:cNvPr id="154" name="Google Shape;154;p29"/>
          <p:cNvSpPr txBox="1">
            <a:spLocks noGrp="1"/>
          </p:cNvSpPr>
          <p:nvPr>
            <p:ph type="body" idx="1"/>
          </p:nvPr>
        </p:nvSpPr>
        <p:spPr>
          <a:xfrm>
            <a:off x="1484283" y="1217021"/>
            <a:ext cx="6734559"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b="1" dirty="0">
                <a:solidFill>
                  <a:schemeClr val="tx1"/>
                </a:solidFill>
              </a:rPr>
              <a:t>ASSIGNMENTS - Made following application deadline</a:t>
            </a:r>
            <a:endParaRPr b="1" dirty="0">
              <a:solidFill>
                <a:schemeClr val="tx1"/>
              </a:solidFill>
            </a:endParaRPr>
          </a:p>
          <a:p>
            <a:pPr marL="0" lvl="0" indent="0" algn="l" rtl="0">
              <a:spcBef>
                <a:spcPts val="1200"/>
              </a:spcBef>
              <a:spcAft>
                <a:spcPts val="0"/>
              </a:spcAft>
              <a:buNone/>
            </a:pPr>
            <a:r>
              <a:rPr lang="en" b="1" dirty="0">
                <a:solidFill>
                  <a:schemeClr val="tx1"/>
                </a:solidFill>
              </a:rPr>
              <a:t>VISIT - </a:t>
            </a:r>
            <a:endParaRPr b="1" dirty="0">
              <a:solidFill>
                <a:schemeClr val="tx1"/>
              </a:solidFill>
            </a:endParaRPr>
          </a:p>
          <a:p>
            <a:pPr marL="0" lvl="0" indent="0" algn="l" rtl="0">
              <a:spcBef>
                <a:spcPts val="1200"/>
              </a:spcBef>
              <a:spcAft>
                <a:spcPts val="0"/>
              </a:spcAft>
              <a:buNone/>
            </a:pPr>
            <a:r>
              <a:rPr lang="en" b="1" dirty="0">
                <a:solidFill>
                  <a:schemeClr val="tx1"/>
                </a:solidFill>
              </a:rPr>
              <a:t>In-person preferred</a:t>
            </a:r>
            <a:endParaRPr b="1" dirty="0">
              <a:solidFill>
                <a:schemeClr val="tx1"/>
              </a:solidFill>
            </a:endParaRPr>
          </a:p>
          <a:p>
            <a:pPr marL="0" lvl="0" indent="0" algn="l" rtl="0">
              <a:spcBef>
                <a:spcPts val="1200"/>
              </a:spcBef>
              <a:spcAft>
                <a:spcPts val="0"/>
              </a:spcAft>
              <a:buNone/>
            </a:pPr>
            <a:r>
              <a:rPr lang="en" b="1" dirty="0">
                <a:solidFill>
                  <a:schemeClr val="tx1"/>
                </a:solidFill>
              </a:rPr>
              <a:t>Organization responsible for scheduling </a:t>
            </a:r>
            <a:endParaRPr b="1" dirty="0">
              <a:solidFill>
                <a:schemeClr val="tx1"/>
              </a:solidFill>
            </a:endParaRPr>
          </a:p>
          <a:p>
            <a:pPr marL="0" lvl="0" indent="0" algn="l" rtl="0">
              <a:spcBef>
                <a:spcPts val="1200"/>
              </a:spcBef>
              <a:spcAft>
                <a:spcPts val="0"/>
              </a:spcAft>
              <a:buNone/>
            </a:pPr>
            <a:r>
              <a:rPr lang="en" b="1" dirty="0">
                <a:solidFill>
                  <a:schemeClr val="tx1"/>
                </a:solidFill>
              </a:rPr>
              <a:t>What happens during an on-site</a:t>
            </a:r>
            <a:endParaRPr b="1" dirty="0">
              <a:solidFill>
                <a:schemeClr val="tx1"/>
              </a:solidFill>
            </a:endParaRPr>
          </a:p>
          <a:p>
            <a:pPr marL="0" lvl="0" indent="0" algn="l" rtl="0">
              <a:spcBef>
                <a:spcPts val="1200"/>
              </a:spcBef>
              <a:spcAft>
                <a:spcPts val="0"/>
              </a:spcAft>
              <a:buNone/>
            </a:pPr>
            <a:r>
              <a:rPr lang="en" b="1" dirty="0">
                <a:solidFill>
                  <a:schemeClr val="tx1"/>
                </a:solidFill>
              </a:rPr>
              <a:t>REPORT -</a:t>
            </a:r>
            <a:endParaRPr b="1" dirty="0">
              <a:solidFill>
                <a:schemeClr val="tx1"/>
              </a:solidFill>
            </a:endParaRPr>
          </a:p>
          <a:p>
            <a:pPr marL="0" lvl="0" indent="0" algn="l" rtl="0">
              <a:spcBef>
                <a:spcPts val="1200"/>
              </a:spcBef>
              <a:spcAft>
                <a:spcPts val="0"/>
              </a:spcAft>
              <a:buNone/>
            </a:pPr>
            <a:r>
              <a:rPr lang="en" b="1" dirty="0">
                <a:solidFill>
                  <a:schemeClr val="tx1"/>
                </a:solidFill>
              </a:rPr>
              <a:t>Organization has opportunity to review draft </a:t>
            </a:r>
            <a:endParaRPr b="1" dirty="0">
              <a:solidFill>
                <a:schemeClr val="tx1"/>
              </a:solidFill>
            </a:endParaRPr>
          </a:p>
          <a:p>
            <a:pPr marL="0" lvl="0" indent="0" algn="l" rtl="0">
              <a:spcBef>
                <a:spcPts val="1200"/>
              </a:spcBef>
              <a:spcAft>
                <a:spcPts val="0"/>
              </a:spcAft>
              <a:buNone/>
            </a:pPr>
            <a:r>
              <a:rPr lang="en" b="1" dirty="0">
                <a:solidFill>
                  <a:schemeClr val="tx1"/>
                </a:solidFill>
              </a:rPr>
              <a:t>Prior to </a:t>
            </a:r>
            <a:r>
              <a:rPr lang="en-US" b="1" dirty="0">
                <a:solidFill>
                  <a:schemeClr val="tx1"/>
                </a:solidFill>
              </a:rPr>
              <a:t>CSGP Committee </a:t>
            </a:r>
            <a:r>
              <a:rPr lang="en" b="1" dirty="0">
                <a:solidFill>
                  <a:schemeClr val="tx1"/>
                </a:solidFill>
              </a:rPr>
              <a:t>on-site report deadline - Monday, August 28</a:t>
            </a:r>
            <a:endParaRPr b="1" dirty="0">
              <a:solidFill>
                <a:schemeClr val="tx1"/>
              </a:solidFill>
            </a:endParaRPr>
          </a:p>
          <a:p>
            <a:pPr marL="0" lvl="0" indent="0" algn="l" rtl="0">
              <a:spcBef>
                <a:spcPts val="1200"/>
              </a:spcBef>
              <a:spcAft>
                <a:spcPts val="1200"/>
              </a:spcAft>
              <a:buNone/>
            </a:pPr>
            <a:r>
              <a:rPr lang="en" b="1" dirty="0">
                <a:solidFill>
                  <a:schemeClr val="tx1"/>
                </a:solidFill>
              </a:rPr>
              <a:t>Schedule time for doing so with assigned committee member</a:t>
            </a:r>
            <a:endParaRPr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HEARINGS</a:t>
            </a:r>
            <a:endParaRPr b="1" dirty="0"/>
          </a:p>
        </p:txBody>
      </p:sp>
      <p:sp>
        <p:nvSpPr>
          <p:cNvPr id="160" name="Google Shape;160;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b="1" dirty="0">
                <a:solidFill>
                  <a:schemeClr val="tx1"/>
                </a:solidFill>
              </a:rPr>
              <a:t>CSG Committee in-person - Sunshine Law</a:t>
            </a:r>
          </a:p>
          <a:p>
            <a:pPr marL="0" lvl="0" indent="0" algn="l" rtl="0">
              <a:spcBef>
                <a:spcPts val="0"/>
              </a:spcBef>
              <a:spcAft>
                <a:spcPts val="0"/>
              </a:spcAft>
              <a:buNone/>
            </a:pPr>
            <a:endParaRPr lang="en" sz="1400" b="1" dirty="0">
              <a:solidFill>
                <a:schemeClr val="tx1"/>
              </a:solidFill>
            </a:endParaRPr>
          </a:p>
          <a:p>
            <a:pPr marL="0" lvl="0" indent="0" algn="l" rtl="0">
              <a:spcBef>
                <a:spcPts val="0"/>
              </a:spcBef>
              <a:spcAft>
                <a:spcPts val="0"/>
              </a:spcAft>
              <a:buNone/>
            </a:pPr>
            <a:r>
              <a:rPr lang="en" sz="1400" b="1" dirty="0">
                <a:solidFill>
                  <a:schemeClr val="tx1"/>
                </a:solidFill>
              </a:rPr>
              <a:t>NEW:  A</a:t>
            </a:r>
            <a:r>
              <a:rPr lang="en-US" sz="1400" b="1" dirty="0">
                <a:solidFill>
                  <a:schemeClr val="tx1"/>
                </a:solidFill>
              </a:rPr>
              <a:t>l</a:t>
            </a:r>
            <a:r>
              <a:rPr lang="en" sz="1400" b="1" dirty="0">
                <a:solidFill>
                  <a:schemeClr val="tx1"/>
                </a:solidFill>
              </a:rPr>
              <a:t>l funding levels in one day</a:t>
            </a:r>
            <a:endParaRPr sz="1400" b="1" dirty="0">
              <a:solidFill>
                <a:schemeClr val="tx1"/>
              </a:solidFill>
            </a:endParaRPr>
          </a:p>
          <a:p>
            <a:pPr marL="457200" lvl="0" indent="-304800" algn="l" rtl="0">
              <a:lnSpc>
                <a:spcPct val="100000"/>
              </a:lnSpc>
              <a:spcBef>
                <a:spcPts val="600"/>
              </a:spcBef>
              <a:spcAft>
                <a:spcPts val="0"/>
              </a:spcAft>
              <a:buSzPts val="1200"/>
              <a:buChar char="●"/>
            </a:pPr>
            <a:r>
              <a:rPr lang="en" sz="1400" b="1" dirty="0">
                <a:solidFill>
                  <a:schemeClr val="tx1"/>
                </a:solidFill>
              </a:rPr>
              <a:t>Thursday, September 28</a:t>
            </a:r>
          </a:p>
          <a:p>
            <a:pPr marL="742950" lvl="1" indent="-304800">
              <a:lnSpc>
                <a:spcPct val="100000"/>
              </a:lnSpc>
              <a:spcBef>
                <a:spcPts val="600"/>
              </a:spcBef>
              <a:buSzPts val="1200"/>
              <a:buChar char="●"/>
            </a:pPr>
            <a:r>
              <a:rPr lang="en" b="1" dirty="0">
                <a:solidFill>
                  <a:schemeClr val="tx1"/>
                </a:solidFill>
              </a:rPr>
              <a:t>Doors open at 9 a.m./Hearings begin at 9:15 a.m.</a:t>
            </a:r>
          </a:p>
          <a:p>
            <a:pPr marL="742950" lvl="1" indent="-304800">
              <a:lnSpc>
                <a:spcPct val="100000"/>
              </a:lnSpc>
              <a:spcBef>
                <a:spcPts val="600"/>
              </a:spcBef>
              <a:buSzPts val="1200"/>
              <a:buChar char="●"/>
            </a:pPr>
            <a:r>
              <a:rPr lang="en" b="1" dirty="0">
                <a:solidFill>
                  <a:schemeClr val="tx1"/>
                </a:solidFill>
              </a:rPr>
              <a:t>Order of appear</a:t>
            </a:r>
            <a:r>
              <a:rPr lang="en-US" b="1" dirty="0">
                <a:solidFill>
                  <a:schemeClr val="tx1"/>
                </a:solidFill>
              </a:rPr>
              <a:t>ance; specific start times will be assigned after applications received</a:t>
            </a:r>
            <a:endParaRPr b="1" dirty="0">
              <a:solidFill>
                <a:schemeClr val="tx1"/>
              </a:solidFill>
            </a:endParaRPr>
          </a:p>
          <a:p>
            <a:pPr marL="914400" lvl="1" indent="-304800" algn="l" rtl="0">
              <a:spcBef>
                <a:spcPts val="0"/>
              </a:spcBef>
              <a:spcAft>
                <a:spcPts val="0"/>
              </a:spcAft>
              <a:buSzPts val="1200"/>
              <a:buChar char="○"/>
            </a:pPr>
            <a:r>
              <a:rPr lang="en" b="1" dirty="0">
                <a:solidFill>
                  <a:schemeClr val="tx1"/>
                </a:solidFill>
              </a:rPr>
              <a:t>Level 3/</a:t>
            </a:r>
            <a:r>
              <a:rPr lang="en-US" b="1" dirty="0">
                <a:solidFill>
                  <a:schemeClr val="tx1"/>
                </a:solidFill>
              </a:rPr>
              <a:t>New Applicants</a:t>
            </a:r>
          </a:p>
          <a:p>
            <a:pPr marL="914400" lvl="1" indent="-304800" algn="l" rtl="0">
              <a:spcBef>
                <a:spcPts val="0"/>
              </a:spcBef>
              <a:spcAft>
                <a:spcPts val="0"/>
              </a:spcAft>
              <a:buSzPts val="1200"/>
              <a:buChar char="○"/>
            </a:pPr>
            <a:r>
              <a:rPr lang="en-US" b="1" dirty="0">
                <a:solidFill>
                  <a:schemeClr val="tx1"/>
                </a:solidFill>
              </a:rPr>
              <a:t>Level 2</a:t>
            </a:r>
          </a:p>
          <a:p>
            <a:pPr marL="914400" lvl="1" indent="-304800" algn="l" rtl="0">
              <a:spcBef>
                <a:spcPts val="0"/>
              </a:spcBef>
              <a:spcAft>
                <a:spcPts val="0"/>
              </a:spcAft>
              <a:buSzPts val="1200"/>
              <a:buChar char="○"/>
            </a:pPr>
            <a:r>
              <a:rPr lang="en-US" b="1" dirty="0">
                <a:solidFill>
                  <a:schemeClr val="tx1"/>
                </a:solidFill>
              </a:rPr>
              <a:t>Level 1</a:t>
            </a:r>
          </a:p>
          <a:p>
            <a:pPr marL="914400" lvl="1" indent="-304800" algn="l" rtl="0">
              <a:spcBef>
                <a:spcPts val="0"/>
              </a:spcBef>
              <a:spcAft>
                <a:spcPts val="0"/>
              </a:spcAft>
              <a:buSzPts val="1200"/>
              <a:buChar char="○"/>
            </a:pPr>
            <a:endParaRPr b="1" dirty="0">
              <a:solidFill>
                <a:schemeClr val="tx1"/>
              </a:solidFill>
            </a:endParaRPr>
          </a:p>
          <a:p>
            <a:pPr marL="457200" lvl="0" indent="-304800" algn="l" rtl="0">
              <a:spcBef>
                <a:spcPts val="0"/>
              </a:spcBef>
              <a:spcAft>
                <a:spcPts val="0"/>
              </a:spcAft>
              <a:buSzPts val="1200"/>
              <a:buChar char="●"/>
            </a:pPr>
            <a:r>
              <a:rPr lang="en-US" sz="1400" b="1" dirty="0">
                <a:solidFill>
                  <a:schemeClr val="tx1"/>
                </a:solidFill>
              </a:rPr>
              <a:t>NEW:  HURRICANE MAKE-UP DAY</a:t>
            </a:r>
          </a:p>
          <a:p>
            <a:pPr lvl="1" indent="-304800">
              <a:buSzPts val="1200"/>
              <a:buChar char="●"/>
            </a:pPr>
            <a:r>
              <a:rPr lang="en" b="1" dirty="0">
                <a:solidFill>
                  <a:schemeClr val="tx1"/>
                </a:solidFill>
              </a:rPr>
              <a:t>T</a:t>
            </a:r>
            <a:r>
              <a:rPr lang="en-US" b="1" dirty="0">
                <a:solidFill>
                  <a:schemeClr val="tx1"/>
                </a:solidFill>
              </a:rPr>
              <a:t>uesday, Oct. 3</a:t>
            </a:r>
            <a:endParaRPr b="1"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7FF8-726A-4E56-9FB3-30AEB205AEE1}"/>
              </a:ext>
            </a:extLst>
          </p:cNvPr>
          <p:cNvSpPr>
            <a:spLocks noGrp="1"/>
          </p:cNvSpPr>
          <p:nvPr>
            <p:ph type="title"/>
          </p:nvPr>
        </p:nvSpPr>
        <p:spPr/>
        <p:txBody>
          <a:bodyPr>
            <a:normAutofit fontScale="90000"/>
          </a:bodyPr>
          <a:lstStyle/>
          <a:p>
            <a:pPr algn="ctr"/>
            <a:r>
              <a:rPr lang="en-US" dirty="0"/>
              <a:t>HEARING PROCEDURE</a:t>
            </a:r>
          </a:p>
        </p:txBody>
      </p:sp>
      <p:sp>
        <p:nvSpPr>
          <p:cNvPr id="3" name="Text Placeholder 2">
            <a:extLst>
              <a:ext uri="{FF2B5EF4-FFF2-40B4-BE49-F238E27FC236}">
                <a16:creationId xmlns:a16="http://schemas.microsoft.com/office/drawing/2014/main" id="{C605945D-BEF0-4DA9-B468-F98B953E8113}"/>
              </a:ext>
            </a:extLst>
          </p:cNvPr>
          <p:cNvSpPr>
            <a:spLocks noGrp="1"/>
          </p:cNvSpPr>
          <p:nvPr>
            <p:ph type="body" idx="1"/>
          </p:nvPr>
        </p:nvSpPr>
        <p:spPr/>
        <p:txBody>
          <a:bodyPr/>
          <a:lstStyle/>
          <a:p>
            <a:pPr marL="0" lvl="0" indent="0">
              <a:spcBef>
                <a:spcPts val="1200"/>
              </a:spcBef>
              <a:buNone/>
            </a:pPr>
            <a:r>
              <a:rPr lang="en-US" b="1" dirty="0">
                <a:solidFill>
                  <a:schemeClr val="tx1"/>
                </a:solidFill>
              </a:rPr>
              <a:t>For applicants:  Organizational representatives may appear in-person (preferred) or remotely via Zoom</a:t>
            </a:r>
          </a:p>
          <a:p>
            <a:pPr marL="0" lvl="0" indent="0">
              <a:spcBef>
                <a:spcPts val="1200"/>
              </a:spcBef>
              <a:buNone/>
            </a:pPr>
            <a:r>
              <a:rPr lang="en-US" b="1" dirty="0">
                <a:solidFill>
                  <a:schemeClr val="tx1"/>
                </a:solidFill>
              </a:rPr>
              <a:t>Two Representatives per organization may appear before committee</a:t>
            </a:r>
          </a:p>
          <a:p>
            <a:pPr marL="0" lvl="0" indent="0">
              <a:spcBef>
                <a:spcPts val="1200"/>
              </a:spcBef>
              <a:buNone/>
            </a:pPr>
            <a:r>
              <a:rPr lang="en-US" b="1" dirty="0">
                <a:solidFill>
                  <a:schemeClr val="tx1"/>
                </a:solidFill>
              </a:rPr>
              <a:t>No extra materials allowed</a:t>
            </a:r>
          </a:p>
          <a:p>
            <a:pPr marL="0" lvl="0" indent="0">
              <a:spcBef>
                <a:spcPts val="1200"/>
              </a:spcBef>
              <a:buNone/>
            </a:pPr>
            <a:r>
              <a:rPr lang="en-US" b="1" dirty="0">
                <a:solidFill>
                  <a:schemeClr val="tx1"/>
                </a:solidFill>
              </a:rPr>
              <a:t>5-minute limit - brief description of organization’s mission and updates</a:t>
            </a:r>
          </a:p>
          <a:p>
            <a:pPr marL="0" lvl="0" indent="0">
              <a:spcBef>
                <a:spcPts val="1200"/>
              </a:spcBef>
              <a:buNone/>
            </a:pPr>
            <a:r>
              <a:rPr lang="en-US" b="1" dirty="0">
                <a:solidFill>
                  <a:schemeClr val="tx1"/>
                </a:solidFill>
              </a:rPr>
              <a:t>Review application prior to hearings</a:t>
            </a:r>
          </a:p>
          <a:p>
            <a:pPr marL="0" lvl="0" indent="0">
              <a:spcBef>
                <a:spcPts val="1200"/>
              </a:spcBef>
              <a:buNone/>
            </a:pPr>
            <a:r>
              <a:rPr lang="en-US" b="1" dirty="0">
                <a:solidFill>
                  <a:schemeClr val="tx1"/>
                </a:solidFill>
              </a:rPr>
              <a:t>Be prepared to answer committee questions</a:t>
            </a:r>
          </a:p>
          <a:p>
            <a:endParaRPr lang="en-US" dirty="0"/>
          </a:p>
        </p:txBody>
      </p:sp>
    </p:spTree>
    <p:extLst>
      <p:ext uri="{BB962C8B-B14F-4D97-AF65-F5344CB8AC3E}">
        <p14:creationId xmlns:p14="http://schemas.microsoft.com/office/powerpoint/2010/main" val="702264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APPEAL PROCESS</a:t>
            </a:r>
            <a:endParaRPr sz="2820" b="1" dirty="0"/>
          </a:p>
        </p:txBody>
      </p:sp>
      <p:sp>
        <p:nvSpPr>
          <p:cNvPr id="166" name="Google Shape;166;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1200"/>
              </a:spcBef>
              <a:spcAft>
                <a:spcPts val="0"/>
              </a:spcAft>
              <a:buClr>
                <a:schemeClr val="dk1"/>
              </a:buClr>
              <a:buSzPts val="1100"/>
              <a:buFont typeface="Arial"/>
              <a:buNone/>
            </a:pPr>
            <a:r>
              <a:rPr lang="en" sz="1400" b="1" dirty="0">
                <a:solidFill>
                  <a:schemeClr val="tx1"/>
                </a:solidFill>
              </a:rPr>
              <a:t>Following the hearings, an applicant may appeal the CSGP Committee’s funding recommendation for its organization if one of the following conditions is applicable:</a:t>
            </a:r>
            <a:endParaRPr sz="1400" b="1" dirty="0">
              <a:solidFill>
                <a:schemeClr val="tx1"/>
              </a:solidFill>
            </a:endParaRPr>
          </a:p>
          <a:p>
            <a:pPr marL="457200" lvl="0" indent="-317500" algn="l" rtl="0">
              <a:spcBef>
                <a:spcPts val="1200"/>
              </a:spcBef>
              <a:spcAft>
                <a:spcPts val="0"/>
              </a:spcAft>
              <a:buClr>
                <a:schemeClr val="dk1"/>
              </a:buClr>
              <a:buSzPts val="1400"/>
              <a:buChar char="●"/>
            </a:pPr>
            <a:r>
              <a:rPr lang="en" sz="1400" b="1" dirty="0">
                <a:solidFill>
                  <a:schemeClr val="tx1"/>
                </a:solidFill>
              </a:rPr>
              <a:t>Mathematical or clerical error</a:t>
            </a:r>
            <a:endParaRPr sz="1400" b="1" dirty="0">
              <a:solidFill>
                <a:schemeClr val="tx1"/>
              </a:solidFill>
            </a:endParaRPr>
          </a:p>
          <a:p>
            <a:pPr marL="457200" lvl="0" indent="-317500" algn="l" rtl="0">
              <a:spcBef>
                <a:spcPts val="0"/>
              </a:spcBef>
              <a:spcAft>
                <a:spcPts val="0"/>
              </a:spcAft>
              <a:buClr>
                <a:schemeClr val="dk1"/>
              </a:buClr>
              <a:buSzPts val="1400"/>
              <a:buChar char="●"/>
            </a:pPr>
            <a:r>
              <a:rPr lang="en" sz="1400" b="1" dirty="0">
                <a:solidFill>
                  <a:schemeClr val="tx1"/>
                </a:solidFill>
              </a:rPr>
              <a:t>Deviation from stated procedures or written guidelines</a:t>
            </a:r>
            <a:endParaRPr sz="1400" b="1" dirty="0">
              <a:solidFill>
                <a:schemeClr val="tx1"/>
              </a:solidFill>
            </a:endParaRPr>
          </a:p>
          <a:p>
            <a:pPr marL="0" lvl="0" indent="0" algn="l" rtl="0">
              <a:spcBef>
                <a:spcPts val="1200"/>
              </a:spcBef>
              <a:spcAft>
                <a:spcPts val="0"/>
              </a:spcAft>
              <a:buClr>
                <a:schemeClr val="dk1"/>
              </a:buClr>
              <a:buSzPts val="1100"/>
              <a:buFont typeface="Arial"/>
              <a:buNone/>
            </a:pPr>
            <a:r>
              <a:rPr lang="en" sz="1400" b="1" dirty="0">
                <a:solidFill>
                  <a:schemeClr val="tx1"/>
                </a:solidFill>
              </a:rPr>
              <a:t>The applicant must notify Cultural Council staff of its intention to appeal the funding recommendation and must provide a written statement describing the reason(s) for the appeal along with supporting documentation within five business days (by Oct. 5/O</a:t>
            </a:r>
            <a:r>
              <a:rPr lang="en-US" sz="1400" b="1" dirty="0">
                <a:solidFill>
                  <a:schemeClr val="tx1"/>
                </a:solidFill>
              </a:rPr>
              <a:t>ct. 10 (hurricane date</a:t>
            </a:r>
            <a:r>
              <a:rPr lang="en" sz="1400" b="1" dirty="0">
                <a:solidFill>
                  <a:schemeClr val="tx1"/>
                </a:solidFill>
              </a:rPr>
              <a:t>).  Verbal appeals will not be accepted.  The appeal may only be in reference to the applicant making the appeal.  For the appeal to have merit it must meet one or more of the appealable conditions listed above.  </a:t>
            </a:r>
            <a:endParaRPr sz="1400" b="1" dirty="0">
              <a:solidFill>
                <a:schemeClr val="tx1"/>
              </a:solidFill>
            </a:endParaRPr>
          </a:p>
          <a:p>
            <a:pPr marL="0" lvl="0" indent="0" algn="l" rtl="0">
              <a:spcBef>
                <a:spcPts val="1200"/>
              </a:spcBef>
              <a:spcAft>
                <a:spcPts val="1200"/>
              </a:spcAft>
              <a:buNone/>
            </a:pPr>
            <a:r>
              <a:rPr lang="en" sz="1400" b="1" dirty="0">
                <a:solidFill>
                  <a:schemeClr val="tx1"/>
                </a:solidFill>
              </a:rPr>
              <a:t>See guidelines for entire appeals process.</a:t>
            </a:r>
            <a:endParaRPr sz="14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WELCOME</a:t>
            </a:r>
            <a:endParaRPr b="1" dirty="0"/>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sz="1667" b="1" dirty="0">
                <a:solidFill>
                  <a:schemeClr val="tx1"/>
                </a:solidFill>
              </a:rPr>
              <a:t>Roll Call &amp; </a:t>
            </a:r>
            <a:r>
              <a:rPr lang="en-US" sz="1667" b="1" dirty="0">
                <a:solidFill>
                  <a:schemeClr val="tx1"/>
                </a:solidFill>
              </a:rPr>
              <a:t>Introductions</a:t>
            </a:r>
            <a:endParaRPr sz="1667" b="1" dirty="0">
              <a:solidFill>
                <a:schemeClr val="tx1"/>
              </a:solidFill>
            </a:endParaRPr>
          </a:p>
          <a:p>
            <a:pPr marL="0" lvl="0" indent="0" algn="l" rtl="0">
              <a:spcBef>
                <a:spcPts val="1200"/>
              </a:spcBef>
              <a:spcAft>
                <a:spcPts val="0"/>
              </a:spcAft>
              <a:buNone/>
            </a:pPr>
            <a:r>
              <a:rPr lang="en-US" sz="1667" b="1" dirty="0">
                <a:solidFill>
                  <a:schemeClr val="tx1"/>
                </a:solidFill>
              </a:rPr>
              <a:t>FY2024 General Operating Support – CSGP</a:t>
            </a:r>
          </a:p>
          <a:p>
            <a:pPr marL="0" lvl="0" indent="0">
              <a:buNone/>
            </a:pPr>
            <a:endParaRPr lang="en-US" b="1" dirty="0">
              <a:solidFill>
                <a:schemeClr val="tx1"/>
              </a:solidFill>
            </a:endParaRPr>
          </a:p>
          <a:p>
            <a:pPr marL="0" lvl="0" indent="0">
              <a:buNone/>
            </a:pPr>
            <a:r>
              <a:rPr lang="en-US" b="1" dirty="0">
                <a:solidFill>
                  <a:schemeClr val="tx1"/>
                </a:solidFill>
              </a:rPr>
              <a:t>Capital Grant:  Separate process for FY2024 dependent on funding</a:t>
            </a:r>
          </a:p>
          <a:p>
            <a:pPr marL="0" lvl="0" indent="0">
              <a:buNone/>
            </a:pPr>
            <a:r>
              <a:rPr lang="en-US" b="1" dirty="0">
                <a:solidFill>
                  <a:schemeClr val="tx1"/>
                </a:solidFill>
              </a:rPr>
              <a:t>Pilot Program Grant:  On hiatus</a:t>
            </a:r>
          </a:p>
          <a:p>
            <a:pPr marL="0" lvl="0" indent="0" algn="l" rtl="0">
              <a:spcBef>
                <a:spcPts val="1200"/>
              </a:spcBef>
              <a:spcAft>
                <a:spcPts val="0"/>
              </a:spcAft>
              <a:buNone/>
            </a:pPr>
            <a:endParaRPr lang="en-US" sz="1667" b="1" dirty="0">
              <a:solidFill>
                <a:schemeClr val="tx1"/>
              </a:solidFill>
            </a:endParaRPr>
          </a:p>
          <a:p>
            <a:pPr marL="0" lvl="0" indent="0" algn="l" rtl="0">
              <a:spcBef>
                <a:spcPts val="1200"/>
              </a:spcBef>
              <a:spcAft>
                <a:spcPts val="0"/>
              </a:spcAft>
              <a:buNone/>
            </a:pPr>
            <a:r>
              <a:rPr lang="en" sz="1667" b="1" dirty="0">
                <a:solidFill>
                  <a:schemeClr val="tx1"/>
                </a:solidFill>
              </a:rPr>
              <a:t>Today’s workshop for returning applicants will be brief, focus</a:t>
            </a:r>
            <a:r>
              <a:rPr lang="en-US" sz="1667" b="1" dirty="0">
                <a:solidFill>
                  <a:schemeClr val="tx1"/>
                </a:solidFill>
              </a:rPr>
              <a:t>ing</a:t>
            </a:r>
            <a:r>
              <a:rPr lang="en" sz="1667" b="1" dirty="0">
                <a:solidFill>
                  <a:schemeClr val="tx1"/>
                </a:solidFill>
              </a:rPr>
              <a:t> on new info and perennial trouble spots</a:t>
            </a:r>
            <a:endParaRPr sz="1667" b="1" dirty="0">
              <a:solidFill>
                <a:schemeClr val="tx1"/>
              </a:solidFill>
            </a:endParaRPr>
          </a:p>
          <a:p>
            <a:pPr marL="0" lvl="0" indent="0" algn="l" rtl="0">
              <a:spcBef>
                <a:spcPts val="1200"/>
              </a:spcBef>
              <a:spcAft>
                <a:spcPts val="0"/>
              </a:spcAft>
              <a:buNone/>
            </a:pPr>
            <a:r>
              <a:rPr lang="en" sz="1667" b="1" dirty="0">
                <a:solidFill>
                  <a:schemeClr val="tx1"/>
                </a:solidFill>
              </a:rPr>
              <a:t>Additional learning opportunities:</a:t>
            </a:r>
            <a:endParaRPr sz="1667" b="1" dirty="0">
              <a:solidFill>
                <a:schemeClr val="tx1"/>
              </a:solidFill>
            </a:endParaRPr>
          </a:p>
          <a:p>
            <a:pPr indent="-310669">
              <a:buSzPct val="100000"/>
            </a:pPr>
            <a:r>
              <a:rPr lang="en" sz="1667" b="1" dirty="0">
                <a:solidFill>
                  <a:schemeClr val="tx1"/>
                </a:solidFill>
              </a:rPr>
              <a:t>Recorded Workshop Link(s) – </a:t>
            </a:r>
            <a:r>
              <a:rPr lang="en-US" sz="1667" b="1" dirty="0">
                <a:solidFill>
                  <a:schemeClr val="tx1"/>
                </a:solidFill>
              </a:rPr>
              <a:t>including Application Workshop for new organizations</a:t>
            </a:r>
            <a:endParaRPr sz="1667" b="1" dirty="0">
              <a:solidFill>
                <a:schemeClr val="tx1"/>
              </a:solidFill>
            </a:endParaRPr>
          </a:p>
          <a:p>
            <a:pPr marL="457200" lvl="0" indent="-310669" algn="l" rtl="0">
              <a:spcBef>
                <a:spcPts val="0"/>
              </a:spcBef>
              <a:spcAft>
                <a:spcPts val="0"/>
              </a:spcAft>
              <a:buSzPct val="100000"/>
              <a:buChar char="●"/>
            </a:pPr>
            <a:r>
              <a:rPr lang="en" sz="1667" b="1" dirty="0">
                <a:solidFill>
                  <a:schemeClr val="tx1"/>
                </a:solidFill>
              </a:rPr>
              <a:t>Request sample applications via email</a:t>
            </a:r>
          </a:p>
          <a:p>
            <a:pPr indent="-310669">
              <a:buSzPct val="100000"/>
            </a:pPr>
            <a:r>
              <a:rPr lang="en-US" b="1" dirty="0">
                <a:solidFill>
                  <a:srgbClr val="000000"/>
                </a:solidFill>
              </a:rPr>
              <a:t>Read the Guidelines before beginning the application</a:t>
            </a:r>
          </a:p>
          <a:p>
            <a:pPr indent="-310669">
              <a:buSzPct val="100000"/>
            </a:pPr>
            <a:r>
              <a:rPr lang="en-US" b="1" dirty="0">
                <a:solidFill>
                  <a:srgbClr val="000000"/>
                </a:solidFill>
              </a:rPr>
              <a:t>Workshop slides</a:t>
            </a:r>
          </a:p>
          <a:p>
            <a:pPr marL="457200" lvl="0" indent="-310669" algn="l" rtl="0">
              <a:spcBef>
                <a:spcPts val="0"/>
              </a:spcBef>
              <a:spcAft>
                <a:spcPts val="0"/>
              </a:spcAft>
              <a:buSzPct val="100000"/>
              <a:buChar char="●"/>
            </a:pPr>
            <a:endParaRPr sz="1667" b="1" dirty="0">
              <a:solidFill>
                <a:schemeClr val="tx1"/>
              </a:solidFill>
            </a:endParaRPr>
          </a:p>
          <a:p>
            <a:pPr marL="0" lvl="0" indent="0" algn="l" rtl="0">
              <a:spcBef>
                <a:spcPts val="1200"/>
              </a:spcBef>
              <a:spcAft>
                <a:spcPts val="0"/>
              </a:spcAft>
              <a:buNone/>
            </a:pPr>
            <a:endParaRPr sz="1667" b="1" dirty="0">
              <a:solidFill>
                <a:schemeClr val="tx1"/>
              </a:solidFill>
            </a:endParaRPr>
          </a:p>
          <a:p>
            <a:pPr marL="0" lvl="0" indent="0" algn="l" rtl="0">
              <a:spcBef>
                <a:spcPts val="1200"/>
              </a:spcBef>
              <a:spcAft>
                <a:spcPts val="0"/>
              </a:spcAft>
              <a:buClr>
                <a:schemeClr val="dk1"/>
              </a:buClr>
              <a:buSzPct val="61111"/>
              <a:buFont typeface="Arial"/>
              <a:buNone/>
            </a:pPr>
            <a:endParaRPr dirty="0"/>
          </a:p>
          <a:p>
            <a:pPr marL="0" lvl="0" indent="0" algn="l" rtl="0">
              <a:spcBef>
                <a:spcPts val="1200"/>
              </a:spcBef>
              <a:spcAft>
                <a:spcPts val="120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CSGP COMMITTEE</a:t>
            </a:r>
            <a:endParaRPr b="1" dirty="0"/>
          </a:p>
        </p:txBody>
      </p:sp>
      <p:sp>
        <p:nvSpPr>
          <p:cNvPr id="172" name="Google Shape;172;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Ten voting members - 3 board members/7 community reps</a:t>
            </a:r>
            <a:endParaRPr dirty="0">
              <a:solidFill>
                <a:schemeClr val="tx1"/>
              </a:solidFill>
            </a:endParaRPr>
          </a:p>
          <a:p>
            <a:pPr marL="0" lvl="0" indent="0" algn="l" rtl="0">
              <a:spcBef>
                <a:spcPts val="1200"/>
              </a:spcBef>
              <a:spcAft>
                <a:spcPts val="0"/>
              </a:spcAft>
              <a:buNone/>
            </a:pPr>
            <a:r>
              <a:rPr lang="en" dirty="0">
                <a:solidFill>
                  <a:schemeClr val="tx1"/>
                </a:solidFill>
              </a:rPr>
              <a:t>Volunteers - by ordinance representative sampling of community, not peer review</a:t>
            </a:r>
            <a:endParaRPr dirty="0">
              <a:solidFill>
                <a:schemeClr val="tx1"/>
              </a:solidFill>
            </a:endParaRPr>
          </a:p>
          <a:p>
            <a:pPr marL="0" lvl="0" indent="0" algn="l" rtl="0">
              <a:spcBef>
                <a:spcPts val="1200"/>
              </a:spcBef>
              <a:spcAft>
                <a:spcPts val="0"/>
              </a:spcAft>
              <a:buClr>
                <a:schemeClr val="dk1"/>
              </a:buClr>
              <a:buSzPts val="1100"/>
              <a:buFont typeface="Arial"/>
              <a:buNone/>
            </a:pPr>
            <a:r>
              <a:rPr lang="en" dirty="0">
                <a:solidFill>
                  <a:schemeClr val="tx1"/>
                </a:solidFill>
              </a:rPr>
              <a:t>From the ordinance:  Members of the CSGP Committee shall be chosen to represent racial, gender, geographic and age diversity; an expression of interest in the impact of culture in the community; a willingness to participate fully in the process. </a:t>
            </a:r>
            <a:endParaRPr dirty="0">
              <a:solidFill>
                <a:schemeClr val="tx1"/>
              </a:solidFill>
            </a:endParaRPr>
          </a:p>
          <a:p>
            <a:pPr marL="0" lvl="0" indent="0" algn="l" rtl="0">
              <a:spcBef>
                <a:spcPts val="1200"/>
              </a:spcBef>
              <a:spcAft>
                <a:spcPts val="0"/>
              </a:spcAft>
              <a:buClr>
                <a:schemeClr val="dk1"/>
              </a:buClr>
              <a:buSzPts val="1100"/>
              <a:buFont typeface="Arial"/>
              <a:buNone/>
            </a:pPr>
            <a:r>
              <a:rPr lang="en" dirty="0">
                <a:solidFill>
                  <a:schemeClr val="tx1"/>
                </a:solidFill>
              </a:rPr>
              <a:t>Donate 100-200 hours on average per grant cycle</a:t>
            </a:r>
            <a:endParaRPr dirty="0">
              <a:solidFill>
                <a:schemeClr val="tx1"/>
              </a:solidFill>
            </a:endParaRPr>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CSGP COMMITTEE</a:t>
            </a:r>
            <a:endParaRPr sz="2820" b="1" dirty="0"/>
          </a:p>
        </p:txBody>
      </p:sp>
      <p:sp>
        <p:nvSpPr>
          <p:cNvPr id="178" name="Google Shape;178;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buNone/>
            </a:pPr>
            <a:r>
              <a:rPr lang="en-US" dirty="0">
                <a:solidFill>
                  <a:srgbClr val="000000"/>
                </a:solidFill>
              </a:rPr>
              <a:t>2023-2024 CSGP Committee</a:t>
            </a:r>
          </a:p>
          <a:p>
            <a:pPr marL="0" lvl="0" indent="0">
              <a:spcBef>
                <a:spcPts val="1200"/>
              </a:spcBef>
              <a:buNone/>
            </a:pPr>
            <a:r>
              <a:rPr lang="en-US" dirty="0">
                <a:solidFill>
                  <a:srgbClr val="000000"/>
                </a:solidFill>
              </a:rPr>
              <a:t>CHAIR:  Ellen Williams</a:t>
            </a:r>
          </a:p>
          <a:p>
            <a:pPr marL="0" lvl="0" indent="0">
              <a:spcBef>
                <a:spcPts val="1200"/>
              </a:spcBef>
              <a:buNone/>
            </a:pPr>
            <a:r>
              <a:rPr lang="en-US" dirty="0">
                <a:solidFill>
                  <a:srgbClr val="000000"/>
                </a:solidFill>
              </a:rPr>
              <a:t>BOARD REPS:  Ari Jolly, Laura Schepis, Tim Snyder</a:t>
            </a:r>
          </a:p>
          <a:p>
            <a:pPr marL="0" lvl="0" indent="0">
              <a:spcBef>
                <a:spcPts val="1200"/>
              </a:spcBef>
              <a:buNone/>
            </a:pPr>
            <a:r>
              <a:rPr lang="en-US" dirty="0">
                <a:solidFill>
                  <a:srgbClr val="000000"/>
                </a:solidFill>
              </a:rPr>
              <a:t>COMMUNITY REPS:  Wilton Blake, Amy Crane, Cory Driscoll, Alarie Gibbs, Sally Pettegrew, Karen Estella Smith, Angela Strain</a:t>
            </a:r>
          </a:p>
          <a:p>
            <a:pPr marL="0" lvl="0" indent="0">
              <a:spcBef>
                <a:spcPts val="1200"/>
              </a:spcBef>
              <a:buClr>
                <a:schemeClr val="dk1"/>
              </a:buClr>
              <a:buSzPts val="1100"/>
              <a:buNone/>
            </a:pPr>
            <a:r>
              <a:rPr lang="en-US" dirty="0">
                <a:solidFill>
                  <a:srgbClr val="000000"/>
                </a:solidFill>
              </a:rPr>
              <a:t>Backgrounds of current members</a:t>
            </a:r>
          </a:p>
          <a:p>
            <a:pPr marL="0" lvl="0" indent="0">
              <a:spcBef>
                <a:spcPts val="1200"/>
              </a:spcBef>
              <a:buClr>
                <a:schemeClr val="dk1"/>
              </a:buClr>
              <a:buSzPts val="1100"/>
              <a:buNone/>
            </a:pPr>
            <a:r>
              <a:rPr lang="en-US" dirty="0">
                <a:solidFill>
                  <a:srgbClr val="000000"/>
                </a:solidFill>
              </a:rPr>
              <a:t>Accept nominations for community reps continually</a:t>
            </a:r>
          </a:p>
          <a:p>
            <a:pPr marL="0" lvl="0" indent="0" algn="l" rtl="0">
              <a:spcBef>
                <a:spcPts val="1200"/>
              </a:spcBef>
              <a:spcAft>
                <a:spcPts val="1200"/>
              </a:spcAft>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MORE DATES</a:t>
            </a:r>
            <a:endParaRPr sz="2820" b="1" dirty="0"/>
          </a:p>
        </p:txBody>
      </p:sp>
      <p:sp>
        <p:nvSpPr>
          <p:cNvPr id="184" name="Google Shape;184;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0" lvl="0" indent="0">
              <a:spcBef>
                <a:spcPts val="1200"/>
              </a:spcBef>
              <a:buClr>
                <a:schemeClr val="dk1"/>
              </a:buClr>
              <a:buSzPts val="275"/>
              <a:buNone/>
            </a:pPr>
            <a:r>
              <a:rPr lang="en-US" b="1" dirty="0">
                <a:solidFill>
                  <a:srgbClr val="000000"/>
                </a:solidFill>
              </a:rPr>
              <a:t>CSGP Committee Public Meetings/Training Schedule in guidelines</a:t>
            </a:r>
          </a:p>
          <a:p>
            <a:pPr marL="0" lvl="0" indent="0">
              <a:spcBef>
                <a:spcPts val="1200"/>
              </a:spcBef>
              <a:buClr>
                <a:schemeClr val="dk1"/>
              </a:buClr>
              <a:buSzPts val="275"/>
              <a:buNone/>
            </a:pPr>
            <a:r>
              <a:rPr lang="en-US" b="1" dirty="0">
                <a:solidFill>
                  <a:srgbClr val="000000"/>
                </a:solidFill>
              </a:rPr>
              <a:t>Welcome to attend</a:t>
            </a:r>
          </a:p>
          <a:p>
            <a:pPr marL="0" lvl="0" indent="0">
              <a:spcBef>
                <a:spcPts val="1200"/>
              </a:spcBef>
              <a:buClr>
                <a:schemeClr val="dk1"/>
              </a:buClr>
              <a:buSzPts val="275"/>
              <a:buNone/>
            </a:pPr>
            <a:r>
              <a:rPr lang="en-US" b="1" dirty="0">
                <a:solidFill>
                  <a:srgbClr val="000000"/>
                </a:solidFill>
              </a:rPr>
              <a:t>Program visits by CSGP Committee - encourage, but cannot require</a:t>
            </a:r>
          </a:p>
          <a:p>
            <a:pPr marL="0" lvl="0" indent="0">
              <a:spcBef>
                <a:spcPts val="1200"/>
              </a:spcBef>
              <a:buNone/>
            </a:pPr>
            <a:r>
              <a:rPr lang="en-US" b="1" dirty="0">
                <a:solidFill>
                  <a:srgbClr val="000000"/>
                </a:solidFill>
              </a:rPr>
              <a:t>Comp tickets &amp; invitations</a:t>
            </a:r>
          </a:p>
          <a:p>
            <a:pPr lvl="0" indent="-317500">
              <a:spcBef>
                <a:spcPts val="1200"/>
              </a:spcBef>
              <a:buClr>
                <a:srgbClr val="000000"/>
              </a:buClr>
              <a:buSzPct val="100000"/>
            </a:pPr>
            <a:r>
              <a:rPr lang="en-US" b="1" dirty="0">
                <a:solidFill>
                  <a:srgbClr val="000000"/>
                </a:solidFill>
              </a:rPr>
              <a:t>4-6PM, Thursday, Oct. 19 @ Jessie Ball duPont Ctr - CCGJ Board of Directors Meeting - approve allocations</a:t>
            </a:r>
          </a:p>
          <a:p>
            <a:pPr lvl="0" indent="-317500">
              <a:buClr>
                <a:srgbClr val="000000"/>
              </a:buClr>
              <a:buSzPct val="100000"/>
            </a:pPr>
            <a:r>
              <a:rPr lang="en-US" b="1" dirty="0">
                <a:solidFill>
                  <a:srgbClr val="000000"/>
                </a:solidFill>
              </a:rPr>
              <a:t>October/November - Process Survey</a:t>
            </a:r>
          </a:p>
          <a:p>
            <a:pPr lvl="0" indent="-317500">
              <a:buClr>
                <a:srgbClr val="000000"/>
              </a:buClr>
              <a:buSzPct val="100000"/>
            </a:pPr>
            <a:r>
              <a:rPr lang="en-US" b="1" dirty="0">
                <a:solidFill>
                  <a:srgbClr val="000000"/>
                </a:solidFill>
              </a:rPr>
              <a:t>4:30-6:30PM, Thursday, Nov. 30 @ Jessie Ball duPont Center - CSGP Appreciation Mixer</a:t>
            </a:r>
          </a:p>
          <a:p>
            <a:pPr marL="0" lvl="0" indent="0" algn="l" rtl="0">
              <a:spcBef>
                <a:spcPts val="1200"/>
              </a:spcBef>
              <a:spcAft>
                <a:spcPts val="0"/>
              </a:spcAft>
              <a:buClr>
                <a:schemeClr val="dk1"/>
              </a:buClr>
              <a:buSzPct val="61111"/>
              <a:buFont typeface="Arial"/>
              <a:buNone/>
            </a:pPr>
            <a:endParaRPr dirty="0"/>
          </a:p>
          <a:p>
            <a:pPr marL="0" lvl="0" indent="0" algn="l" rtl="0">
              <a:spcBef>
                <a:spcPts val="1200"/>
              </a:spcBef>
              <a:spcAft>
                <a:spcPts val="1200"/>
              </a:spcAft>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ADVOCACY</a:t>
            </a:r>
            <a:endParaRPr sz="2820" b="1" dirty="0"/>
          </a:p>
        </p:txBody>
      </p:sp>
      <p:sp>
        <p:nvSpPr>
          <p:cNvPr id="190" name="Google Shape;190;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en" b="1" dirty="0">
                <a:solidFill>
                  <a:schemeClr val="tx1"/>
                </a:solidFill>
              </a:rPr>
              <a:t>Soft Advocacy:</a:t>
            </a:r>
            <a:endParaRPr b="1" dirty="0">
              <a:solidFill>
                <a:schemeClr val="tx1"/>
              </a:solidFill>
            </a:endParaRPr>
          </a:p>
          <a:p>
            <a:pPr marL="457200" lvl="0" indent="-342900" algn="l" rtl="0">
              <a:spcBef>
                <a:spcPts val="1200"/>
              </a:spcBef>
              <a:spcAft>
                <a:spcPts val="0"/>
              </a:spcAft>
              <a:buSzPts val="1800"/>
              <a:buChar char="●"/>
            </a:pPr>
            <a:r>
              <a:rPr lang="en" b="1" dirty="0">
                <a:solidFill>
                  <a:schemeClr val="tx1"/>
                </a:solidFill>
              </a:rPr>
              <a:t>Invite all elected officials at all levels – local, state, federal -- to your event</a:t>
            </a:r>
            <a:r>
              <a:rPr lang="en-US" b="1" dirty="0">
                <a:solidFill>
                  <a:schemeClr val="tx1"/>
                </a:solidFill>
              </a:rPr>
              <a:t>s</a:t>
            </a:r>
            <a:endParaRPr b="1" dirty="0">
              <a:solidFill>
                <a:schemeClr val="tx1"/>
              </a:solidFill>
            </a:endParaRPr>
          </a:p>
          <a:p>
            <a:pPr marL="457200" lvl="0" indent="-342900" algn="l" rtl="0">
              <a:spcBef>
                <a:spcPts val="0"/>
              </a:spcBef>
              <a:spcAft>
                <a:spcPts val="0"/>
              </a:spcAft>
              <a:buSzPts val="1800"/>
              <a:buChar char="●"/>
            </a:pPr>
            <a:r>
              <a:rPr lang="en" b="1" dirty="0">
                <a:solidFill>
                  <a:schemeClr val="tx1"/>
                </a:solidFill>
              </a:rPr>
              <a:t>Put them on your mailing lists so they can know what’s going o</a:t>
            </a:r>
            <a:r>
              <a:rPr lang="en-US" b="1" dirty="0">
                <a:solidFill>
                  <a:schemeClr val="tx1"/>
                </a:solidFill>
              </a:rPr>
              <a:t>n</a:t>
            </a:r>
            <a:endParaRPr b="1" dirty="0">
              <a:solidFill>
                <a:schemeClr val="tx1"/>
              </a:solidFill>
            </a:endParaRPr>
          </a:p>
          <a:p>
            <a:pPr marL="457200" lvl="0" indent="-342900" algn="l" rtl="0">
              <a:spcBef>
                <a:spcPts val="0"/>
              </a:spcBef>
              <a:spcAft>
                <a:spcPts val="0"/>
              </a:spcAft>
              <a:buSzPts val="1800"/>
              <a:buChar char="●"/>
            </a:pPr>
            <a:r>
              <a:rPr lang="en" b="1" dirty="0">
                <a:solidFill>
                  <a:schemeClr val="tx1"/>
                </a:solidFill>
              </a:rPr>
              <a:t>Thank them for support all the time; be positive and SHOW what arts and culture do f</a:t>
            </a:r>
            <a:r>
              <a:rPr lang="en-US" b="1" dirty="0">
                <a:solidFill>
                  <a:schemeClr val="tx1"/>
                </a:solidFill>
              </a:rPr>
              <a:t>or </a:t>
            </a:r>
            <a:r>
              <a:rPr lang="en" b="1" dirty="0">
                <a:solidFill>
                  <a:schemeClr val="tx1"/>
                </a:solidFill>
              </a:rPr>
              <a:t>Duval County </a:t>
            </a:r>
            <a:endParaRPr b="1"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990"/>
              <a:buFont typeface="Arial"/>
              <a:buNone/>
            </a:pPr>
            <a:r>
              <a:rPr lang="en" sz="2811" b="1"/>
              <a:t>QUESTIONS?</a:t>
            </a:r>
            <a:endParaRPr sz="2811" b="1" dirty="0"/>
          </a:p>
          <a:p>
            <a:pPr marL="0" lvl="0" indent="0" algn="ctr" rtl="0">
              <a:spcBef>
                <a:spcPts val="0"/>
              </a:spcBef>
              <a:spcAft>
                <a:spcPts val="0"/>
              </a:spcAft>
              <a:buNone/>
            </a:pPr>
            <a:endParaRPr sz="2600" b="1" dirty="0"/>
          </a:p>
        </p:txBody>
      </p:sp>
      <p:sp>
        <p:nvSpPr>
          <p:cNvPr id="196" name="Google Shape;196;p36"/>
          <p:cNvSpPr txBox="1">
            <a:spLocks noGrp="1"/>
          </p:cNvSpPr>
          <p:nvPr>
            <p:ph type="body" idx="1"/>
          </p:nvPr>
        </p:nvSpPr>
        <p:spPr>
          <a:xfrm>
            <a:off x="311700" y="11668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dirty="0">
                <a:solidFill>
                  <a:schemeClr val="tx1"/>
                </a:solidFill>
              </a:rPr>
              <a:t>Read the guidelines and instructions first, then email:</a:t>
            </a:r>
            <a:endParaRPr sz="1400" b="1" dirty="0">
              <a:solidFill>
                <a:schemeClr val="tx1"/>
              </a:solidFill>
            </a:endParaRPr>
          </a:p>
          <a:p>
            <a:pPr marL="0" lvl="0" indent="0" algn="l" rtl="0">
              <a:spcBef>
                <a:spcPts val="1200"/>
              </a:spcBef>
              <a:spcAft>
                <a:spcPts val="0"/>
              </a:spcAft>
              <a:buNone/>
            </a:pPr>
            <a:endParaRPr sz="1400" b="1" dirty="0">
              <a:solidFill>
                <a:schemeClr val="tx1"/>
              </a:solidFill>
            </a:endParaRPr>
          </a:p>
          <a:p>
            <a:pPr marL="0" lvl="0" indent="0">
              <a:spcBef>
                <a:spcPts val="1200"/>
              </a:spcBef>
              <a:buNone/>
            </a:pPr>
            <a:r>
              <a:rPr lang="en-US" sz="1400" b="1" dirty="0">
                <a:solidFill>
                  <a:schemeClr val="tx1"/>
                </a:solidFill>
              </a:rPr>
              <a:t>John Poage, Grantmaking Manager</a:t>
            </a:r>
          </a:p>
          <a:p>
            <a:pPr marL="0" lvl="0" indent="0">
              <a:spcBef>
                <a:spcPts val="1200"/>
              </a:spcBef>
              <a:buNone/>
            </a:pPr>
            <a:r>
              <a:rPr lang="en-US" sz="1400" b="1" u="sng" dirty="0">
                <a:solidFill>
                  <a:schemeClr val="tx1"/>
                </a:solidFill>
                <a:hlinkClick r:id="rId3">
                  <a:extLst>
                    <a:ext uri="{A12FA001-AC4F-418D-AE19-62706E023703}">
                      <ahyp:hlinkClr xmlns:ahyp="http://schemas.microsoft.com/office/drawing/2018/hyperlinkcolor" val="tx"/>
                    </a:ext>
                  </a:extLst>
                </a:hlinkClick>
              </a:rPr>
              <a:t>john@culturalcouncil.org</a:t>
            </a:r>
            <a:endParaRPr lang="en-US" sz="1400" b="1" dirty="0">
              <a:solidFill>
                <a:schemeClr val="tx1"/>
              </a:solidFill>
            </a:endParaRPr>
          </a:p>
          <a:p>
            <a:pPr marL="0" lvl="0" indent="0" algn="l" rtl="0">
              <a:spcBef>
                <a:spcPts val="1200"/>
              </a:spcBef>
              <a:spcAft>
                <a:spcPts val="0"/>
              </a:spcAft>
              <a:buNone/>
            </a:pPr>
            <a:endParaRPr lang="en" sz="1400" b="1" dirty="0">
              <a:solidFill>
                <a:schemeClr val="tx1"/>
              </a:solidFill>
            </a:endParaRPr>
          </a:p>
          <a:p>
            <a:pPr marL="0" lvl="0" indent="0" algn="l" rtl="0">
              <a:spcBef>
                <a:spcPts val="1200"/>
              </a:spcBef>
              <a:spcAft>
                <a:spcPts val="0"/>
              </a:spcAft>
              <a:buNone/>
            </a:pPr>
            <a:r>
              <a:rPr lang="en" sz="1400" b="1" dirty="0">
                <a:solidFill>
                  <a:schemeClr val="tx1"/>
                </a:solidFill>
              </a:rPr>
              <a:t>Amy Palmer, Director of Grants Administration</a:t>
            </a:r>
            <a:endParaRPr sz="1400" b="1" dirty="0">
              <a:solidFill>
                <a:schemeClr val="tx1"/>
              </a:solidFill>
            </a:endParaRPr>
          </a:p>
          <a:p>
            <a:pPr marL="0" lvl="0" indent="0" algn="l" rtl="0">
              <a:spcBef>
                <a:spcPts val="1200"/>
              </a:spcBef>
              <a:spcAft>
                <a:spcPts val="0"/>
              </a:spcAft>
              <a:buNone/>
            </a:pPr>
            <a:r>
              <a:rPr lang="en" sz="1400" b="1" u="sng" dirty="0">
                <a:solidFill>
                  <a:schemeClr val="tx1"/>
                </a:solidFill>
                <a:hlinkClick r:id="rId4">
                  <a:extLst>
                    <a:ext uri="{A12FA001-AC4F-418D-AE19-62706E023703}">
                      <ahyp:hlinkClr xmlns:ahyp="http://schemas.microsoft.com/office/drawing/2018/hyperlinkcolor" val="tx"/>
                    </a:ext>
                  </a:extLst>
                </a:hlinkClick>
              </a:rPr>
              <a:t>apalmer@culturalcouncil.org</a:t>
            </a:r>
            <a:endParaRPr sz="1400" b="1" dirty="0">
              <a:solidFill>
                <a:schemeClr val="tx1"/>
              </a:solidFill>
            </a:endParaRPr>
          </a:p>
          <a:p>
            <a:pPr marL="0" lvl="0" indent="0" algn="l" rtl="0">
              <a:spcBef>
                <a:spcPts val="1200"/>
              </a:spcBef>
              <a:spcAft>
                <a:spcPts val="0"/>
              </a:spcAft>
              <a:buNone/>
            </a:pPr>
            <a:endParaRPr sz="1100" b="1" dirty="0">
              <a:solidFill>
                <a:schemeClr val="tx1"/>
              </a:solidFill>
            </a:endParaRPr>
          </a:p>
          <a:p>
            <a:pPr marL="0" lvl="0" indent="0" algn="l" rtl="0">
              <a:spcBef>
                <a:spcPts val="1200"/>
              </a:spcBef>
              <a:spcAft>
                <a:spcPts val="0"/>
              </a:spcAft>
              <a:buNone/>
            </a:pPr>
            <a:endParaRPr sz="1100" b="1" dirty="0">
              <a:solidFill>
                <a:schemeClr val="tx1"/>
              </a:solidFill>
            </a:endParaRPr>
          </a:p>
          <a:p>
            <a:pPr marL="0" lvl="0" indent="0" algn="l" rtl="0">
              <a:spcBef>
                <a:spcPts val="1200"/>
              </a:spcBef>
              <a:spcAft>
                <a:spcPts val="0"/>
              </a:spcAft>
              <a:buNone/>
            </a:pPr>
            <a:endParaRPr sz="1100" dirty="0">
              <a:solidFill>
                <a:srgbClr val="000000"/>
              </a:solidFill>
            </a:endParaRPr>
          </a:p>
          <a:p>
            <a:pPr marL="0" lvl="0" indent="0" algn="l" rtl="0">
              <a:spcBef>
                <a:spcPts val="1200"/>
              </a:spcBef>
              <a:spcAft>
                <a:spcPts val="1200"/>
              </a:spcAft>
              <a:buNone/>
            </a:pPr>
            <a:endParaRPr sz="1100"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US" sz="3011" b="1" dirty="0"/>
              <a:t>CSGP Misc.</a:t>
            </a:r>
            <a:endParaRPr sz="3011" b="1" dirty="0"/>
          </a:p>
        </p:txBody>
      </p:sp>
      <p:sp>
        <p:nvSpPr>
          <p:cNvPr id="202" name="Google Shape;202;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US" dirty="0">
                <a:solidFill>
                  <a:schemeClr val="tx1"/>
                </a:solidFill>
              </a:rPr>
              <a:t>CCGJ Development Director Josue Cruz - Social Media Posts Process</a:t>
            </a:r>
          </a:p>
          <a:p>
            <a:pPr marL="0" lvl="0" indent="0" algn="l" rtl="0">
              <a:spcBef>
                <a:spcPts val="0"/>
              </a:spcBef>
              <a:spcAft>
                <a:spcPts val="1200"/>
              </a:spcAft>
              <a:buNone/>
            </a:pPr>
            <a:endParaRPr lang="en-US" dirty="0">
              <a:solidFill>
                <a:schemeClr val="tx1"/>
              </a:solidFill>
            </a:endParaRPr>
          </a:p>
          <a:p>
            <a:pPr marL="0" lvl="0" indent="0" algn="l" rtl="0">
              <a:spcBef>
                <a:spcPts val="0"/>
              </a:spcBef>
              <a:spcAft>
                <a:spcPts val="1200"/>
              </a:spcAft>
              <a:buNone/>
            </a:pPr>
            <a:r>
              <a:rPr lang="en-US" dirty="0">
                <a:solidFill>
                  <a:schemeClr val="tx1"/>
                </a:solidFill>
              </a:rPr>
              <a:t>CCGJ Executive Director Diana Donovan – Comments</a:t>
            </a:r>
          </a:p>
          <a:p>
            <a:pPr marL="0" lvl="0" indent="0" algn="l" rtl="0">
              <a:spcBef>
                <a:spcPts val="0"/>
              </a:spcBef>
              <a:spcAft>
                <a:spcPts val="1200"/>
              </a:spcAf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5357"/>
              <a:buFont typeface="Arial"/>
              <a:buNone/>
            </a:pPr>
            <a:r>
              <a:rPr lang="en" sz="3111" b="1"/>
              <a:t>APPLICATION DEADLINE</a:t>
            </a:r>
            <a:endParaRPr sz="3111" b="1" dirty="0"/>
          </a:p>
          <a:p>
            <a:pPr marL="0" lvl="0" indent="0" algn="l" rtl="0">
              <a:spcBef>
                <a:spcPts val="0"/>
              </a:spcBef>
              <a:spcAft>
                <a:spcPts val="0"/>
              </a:spcAft>
              <a:buNone/>
            </a:pPr>
            <a:endParaRPr dirty="0"/>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0" lvl="0" indent="0" algn="ctr" rtl="0">
              <a:spcBef>
                <a:spcPts val="0"/>
              </a:spcBef>
              <a:spcAft>
                <a:spcPts val="0"/>
              </a:spcAft>
              <a:buClr>
                <a:schemeClr val="dk1"/>
              </a:buClr>
              <a:buSzPct val="50000"/>
              <a:buFont typeface="Arial"/>
              <a:buNone/>
            </a:pPr>
            <a:r>
              <a:rPr lang="en" sz="2200" b="1" dirty="0">
                <a:solidFill>
                  <a:schemeClr val="dk1"/>
                </a:solidFill>
              </a:rPr>
              <a:t>Wednesday, June 21, 2023</a:t>
            </a:r>
            <a:endParaRPr sz="2200" b="1" dirty="0">
              <a:solidFill>
                <a:schemeClr val="dk1"/>
              </a:solidFill>
            </a:endParaRPr>
          </a:p>
          <a:p>
            <a:pPr marL="0" lvl="0" indent="0" algn="ctr" rtl="0">
              <a:spcBef>
                <a:spcPts val="1200"/>
              </a:spcBef>
              <a:spcAft>
                <a:spcPts val="0"/>
              </a:spcAft>
              <a:buClr>
                <a:schemeClr val="dk1"/>
              </a:buClr>
              <a:buSzPct val="50000"/>
              <a:buFont typeface="Arial"/>
              <a:buNone/>
            </a:pPr>
            <a:endParaRPr sz="2200" b="1" dirty="0">
              <a:solidFill>
                <a:schemeClr val="dk1"/>
              </a:solidFill>
            </a:endParaRPr>
          </a:p>
          <a:p>
            <a:pPr marL="0" lvl="0" indent="0" algn="ctr" rtl="0">
              <a:spcBef>
                <a:spcPts val="1200"/>
              </a:spcBef>
              <a:spcAft>
                <a:spcPts val="0"/>
              </a:spcAft>
              <a:buClr>
                <a:schemeClr val="dk1"/>
              </a:buClr>
              <a:buSzPct val="50000"/>
              <a:buFont typeface="Arial"/>
              <a:buNone/>
            </a:pPr>
            <a:r>
              <a:rPr lang="en" sz="2200" b="1" dirty="0">
                <a:solidFill>
                  <a:schemeClr val="dk1"/>
                </a:solidFill>
              </a:rPr>
              <a:t>11:59 p.m.</a:t>
            </a:r>
            <a:endParaRPr sz="2200" b="1" dirty="0">
              <a:solidFill>
                <a:schemeClr val="dk1"/>
              </a:solidFill>
            </a:endParaRPr>
          </a:p>
          <a:p>
            <a:pPr marL="0" lvl="0" indent="0" algn="ctr" rtl="0">
              <a:spcBef>
                <a:spcPts val="1200"/>
              </a:spcBef>
              <a:spcAft>
                <a:spcPts val="0"/>
              </a:spcAft>
              <a:buClr>
                <a:schemeClr val="dk1"/>
              </a:buClr>
              <a:buSzPct val="50000"/>
              <a:buFont typeface="Arial"/>
              <a:buNone/>
            </a:pPr>
            <a:endParaRPr sz="2200" b="1" dirty="0">
              <a:solidFill>
                <a:schemeClr val="dk1"/>
              </a:solidFill>
            </a:endParaRPr>
          </a:p>
          <a:p>
            <a:pPr marL="0" lvl="0" indent="0" algn="ctr" rtl="0">
              <a:spcBef>
                <a:spcPts val="1200"/>
              </a:spcBef>
              <a:spcAft>
                <a:spcPts val="0"/>
              </a:spcAft>
              <a:buNone/>
            </a:pPr>
            <a:r>
              <a:rPr lang="en" sz="2200" b="1" dirty="0">
                <a:solidFill>
                  <a:schemeClr val="dk1"/>
                </a:solidFill>
              </a:rPr>
              <a:t>Online (in Foundant)</a:t>
            </a:r>
            <a:endParaRPr sz="2200" b="1" dirty="0">
              <a:solidFill>
                <a:schemeClr val="dk1"/>
              </a:solidFill>
            </a:endParaRPr>
          </a:p>
          <a:p>
            <a:pPr marL="0" lvl="0" indent="0" algn="l" rtl="0">
              <a:spcBef>
                <a:spcPts val="1200"/>
              </a:spcBef>
              <a:spcAft>
                <a:spcPts val="0"/>
              </a:spcAft>
              <a:buNone/>
            </a:pPr>
            <a:r>
              <a:rPr lang="en" sz="2200" dirty="0">
                <a:solidFill>
                  <a:schemeClr val="dk1"/>
                </a:solidFill>
              </a:rPr>
              <a:t>·</a:t>
            </a:r>
            <a:r>
              <a:rPr lang="en" sz="2200" dirty="0">
                <a:solidFill>
                  <a:schemeClr val="dk1"/>
                </a:solidFill>
                <a:latin typeface="Times New Roman"/>
                <a:ea typeface="Times New Roman"/>
                <a:cs typeface="Times New Roman"/>
                <a:sym typeface="Times New Roman"/>
              </a:rPr>
              <a:t>         </a:t>
            </a:r>
            <a:r>
              <a:rPr lang="en" sz="2200" dirty="0">
                <a:solidFill>
                  <a:schemeClr val="dk1"/>
                </a:solidFill>
              </a:rPr>
              <a:t>Foundant Link: </a:t>
            </a:r>
            <a:endParaRPr sz="2200" dirty="0">
              <a:solidFill>
                <a:schemeClr val="dk1"/>
              </a:solidFill>
            </a:endParaRPr>
          </a:p>
          <a:p>
            <a:pPr marL="0" lvl="0" indent="0" algn="l" rtl="0">
              <a:spcBef>
                <a:spcPts val="1200"/>
              </a:spcBef>
              <a:spcAft>
                <a:spcPts val="0"/>
              </a:spcAft>
              <a:buNone/>
            </a:pPr>
            <a:r>
              <a:rPr lang="en" sz="1900" u="sng" dirty="0">
                <a:solidFill>
                  <a:schemeClr val="hlink"/>
                </a:solidFill>
                <a:hlinkClick r:id="rId3"/>
              </a:rPr>
              <a:t>https://www.grantinterface.com/Common/LogOn.aspx?urlkey=culturalcouncil</a:t>
            </a:r>
            <a:endParaRPr sz="1900" u="sng" dirty="0">
              <a:solidFill>
                <a:schemeClr val="hlink"/>
              </a:solidFill>
            </a:endParaRPr>
          </a:p>
          <a:p>
            <a:pPr marL="0" lvl="0" indent="0" algn="ctr" rtl="0">
              <a:spcBef>
                <a:spcPts val="1200"/>
              </a:spcBef>
              <a:spcAft>
                <a:spcPts val="0"/>
              </a:spcAft>
              <a:buClr>
                <a:schemeClr val="dk1"/>
              </a:buClr>
              <a:buSzPct val="45833"/>
              <a:buFont typeface="Arial"/>
              <a:buNone/>
            </a:pPr>
            <a:endParaRPr sz="2400" b="1" dirty="0">
              <a:solidFill>
                <a:schemeClr val="dk1"/>
              </a:solidFill>
            </a:endParaRPr>
          </a:p>
          <a:p>
            <a:pPr marL="0" lvl="0" indent="0" algn="l" rtl="0">
              <a:spcBef>
                <a:spcPts val="1200"/>
              </a:spcBef>
              <a:spcAft>
                <a:spcPts val="12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FOUNDANT TIPS</a:t>
            </a:r>
            <a:endParaRPr b="1" dirty="0"/>
          </a:p>
        </p:txBody>
      </p:sp>
      <p:sp>
        <p:nvSpPr>
          <p:cNvPr id="86" name="Google Shape;86;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endParaRPr lang="en" b="1" dirty="0">
              <a:solidFill>
                <a:schemeClr val="tx1"/>
              </a:solidFill>
            </a:endParaRPr>
          </a:p>
          <a:p>
            <a:pPr marL="0" lvl="0" indent="0" algn="l" rtl="0">
              <a:spcBef>
                <a:spcPts val="0"/>
              </a:spcBef>
              <a:spcAft>
                <a:spcPts val="0"/>
              </a:spcAft>
              <a:buNone/>
            </a:pPr>
            <a:r>
              <a:rPr lang="en" b="1" dirty="0">
                <a:solidFill>
                  <a:schemeClr val="tx1"/>
                </a:solidFill>
              </a:rPr>
              <a:t>How to begin - Edit Application</a:t>
            </a:r>
            <a:endParaRPr b="1" dirty="0">
              <a:solidFill>
                <a:schemeClr val="tx1"/>
              </a:solidFill>
            </a:endParaRPr>
          </a:p>
          <a:p>
            <a:pPr marL="0" lvl="0" indent="0" algn="l" rtl="0">
              <a:spcBef>
                <a:spcPts val="1200"/>
              </a:spcBef>
              <a:spcAft>
                <a:spcPts val="0"/>
              </a:spcAft>
              <a:buNone/>
            </a:pPr>
            <a:r>
              <a:rPr lang="en" b="1" dirty="0">
                <a:solidFill>
                  <a:schemeClr val="tx1"/>
                </a:solidFill>
              </a:rPr>
              <a:t>Application assigned to person who submitted the LOI</a:t>
            </a:r>
            <a:endParaRPr b="1" dirty="0">
              <a:solidFill>
                <a:schemeClr val="tx1"/>
              </a:solidFill>
            </a:endParaRPr>
          </a:p>
          <a:p>
            <a:pPr marL="0" lvl="0" indent="0" algn="l" rtl="0">
              <a:spcBef>
                <a:spcPts val="1200"/>
              </a:spcBef>
              <a:spcAft>
                <a:spcPts val="0"/>
              </a:spcAft>
              <a:buNone/>
            </a:pPr>
            <a:r>
              <a:rPr lang="en" b="1" dirty="0">
                <a:solidFill>
                  <a:schemeClr val="tx1"/>
                </a:solidFill>
              </a:rPr>
              <a:t>Collaborate Function</a:t>
            </a:r>
            <a:endParaRPr b="1" dirty="0">
              <a:solidFill>
                <a:schemeClr val="tx1"/>
              </a:solidFill>
            </a:endParaRPr>
          </a:p>
          <a:p>
            <a:pPr marL="0" lvl="0" indent="0" algn="l" rtl="0">
              <a:spcBef>
                <a:spcPts val="1200"/>
              </a:spcBef>
              <a:spcAft>
                <a:spcPts val="0"/>
              </a:spcAft>
              <a:buNone/>
            </a:pPr>
            <a:endParaRPr lang="en" b="1" dirty="0">
              <a:solidFill>
                <a:schemeClr val="tx1"/>
              </a:solidFill>
            </a:endParaRPr>
          </a:p>
          <a:p>
            <a:pPr marL="0" lvl="0" indent="0" algn="l" rtl="0">
              <a:spcBef>
                <a:spcPts val="1200"/>
              </a:spcBef>
              <a:spcAft>
                <a:spcPts val="0"/>
              </a:spcAft>
              <a:buNone/>
            </a:pPr>
            <a:r>
              <a:rPr lang="en" b="1" dirty="0">
                <a:solidFill>
                  <a:schemeClr val="tx1"/>
                </a:solidFill>
              </a:rPr>
              <a:t>FY2023 - Review On-site Reports &amp; Scores/Comments</a:t>
            </a:r>
            <a:endParaRPr b="1" dirty="0">
              <a:solidFill>
                <a:schemeClr val="tx1"/>
              </a:solidFill>
            </a:endParaRPr>
          </a:p>
          <a:p>
            <a:pPr marL="0" lvl="0" indent="0" algn="l" rtl="0">
              <a:spcBef>
                <a:spcPts val="1200"/>
              </a:spcBef>
              <a:spcAft>
                <a:spcPts val="0"/>
              </a:spcAft>
              <a:buNone/>
            </a:pPr>
            <a:r>
              <a:rPr lang="en" b="1" dirty="0">
                <a:solidFill>
                  <a:schemeClr val="tx1"/>
                </a:solidFill>
              </a:rPr>
              <a:t>10k characters = 3 pages in Word</a:t>
            </a:r>
            <a:endParaRPr b="1" dirty="0">
              <a:solidFill>
                <a:schemeClr val="tx1"/>
              </a:solidFill>
            </a:endParaRPr>
          </a:p>
          <a:p>
            <a:pPr marL="0" lvl="0" indent="0" algn="l" rtl="0">
              <a:spcBef>
                <a:spcPts val="1200"/>
              </a:spcBef>
              <a:spcAft>
                <a:spcPts val="1200"/>
              </a:spcAft>
              <a:buNone/>
            </a:pPr>
            <a:r>
              <a:rPr lang="en" b="1" dirty="0">
                <a:solidFill>
                  <a:schemeClr val="tx1"/>
                </a:solidFill>
              </a:rPr>
              <a:t>Copy and paste </a:t>
            </a:r>
            <a:r>
              <a:rPr lang="en-US" b="1" dirty="0">
                <a:solidFill>
                  <a:schemeClr val="tx1"/>
                </a:solidFill>
              </a:rPr>
              <a:t>from Word</a:t>
            </a:r>
          </a:p>
          <a:p>
            <a:pPr marL="0" indent="0">
              <a:spcBef>
                <a:spcPts val="1200"/>
              </a:spcBef>
              <a:spcAft>
                <a:spcPts val="1200"/>
              </a:spcAft>
              <a:buNone/>
            </a:pPr>
            <a:r>
              <a:rPr lang="en-US" b="1" dirty="0">
                <a:solidFill>
                  <a:schemeClr val="tx1"/>
                </a:solidFill>
              </a:rPr>
              <a:t>NEW:  Formatting tools in Foundant</a:t>
            </a:r>
          </a:p>
          <a:p>
            <a:pPr marL="0" lvl="0" indent="0" algn="l" rtl="0">
              <a:spcBef>
                <a:spcPts val="1200"/>
              </a:spcBef>
              <a:spcAft>
                <a:spcPts val="1200"/>
              </a:spcAft>
              <a:buNone/>
            </a:pPr>
            <a:endParaRPr lang="en-US"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11" b="1" dirty="0"/>
              <a:t>PANDEMIC/</a:t>
            </a:r>
            <a:r>
              <a:rPr lang="en-US" sz="2811" b="1" dirty="0"/>
              <a:t>ENDEMIC</a:t>
            </a:r>
            <a:endParaRPr sz="2811" b="1" dirty="0"/>
          </a:p>
        </p:txBody>
      </p:sp>
      <p:sp>
        <p:nvSpPr>
          <p:cNvPr id="92" name="Google Shape;92;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u="sng" dirty="0">
                <a:solidFill>
                  <a:schemeClr val="dk1"/>
                </a:solidFill>
              </a:rPr>
              <a:t>Coronavirus Pandemic:</a:t>
            </a:r>
            <a:endParaRPr u="sng" dirty="0">
              <a:solidFill>
                <a:schemeClr val="dk1"/>
              </a:solidFill>
            </a:endParaRPr>
          </a:p>
          <a:p>
            <a:pPr marL="0" lvl="0" indent="0" algn="l" rtl="0">
              <a:spcBef>
                <a:spcPts val="1200"/>
              </a:spcBef>
              <a:spcAft>
                <a:spcPts val="0"/>
              </a:spcAft>
              <a:buNone/>
            </a:pPr>
            <a:r>
              <a:rPr lang="en" dirty="0">
                <a:solidFill>
                  <a:schemeClr val="dk1"/>
                </a:solidFill>
              </a:rPr>
              <a:t>For the FY2024 application, as applicable, please focus your responses through the lens of the coronavirus pandemic/</a:t>
            </a:r>
            <a:r>
              <a:rPr lang="en-US" dirty="0">
                <a:solidFill>
                  <a:schemeClr val="dk1"/>
                </a:solidFill>
              </a:rPr>
              <a:t>endemic</a:t>
            </a:r>
            <a:r>
              <a:rPr lang="en" dirty="0">
                <a:solidFill>
                  <a:schemeClr val="dk1"/>
                </a:solidFill>
              </a:rPr>
              <a:t>:</a:t>
            </a:r>
            <a:endParaRPr dirty="0">
              <a:solidFill>
                <a:schemeClr val="dk1"/>
              </a:solidFill>
            </a:endParaRPr>
          </a:p>
          <a:p>
            <a:pPr marL="457200" lvl="0" indent="-342900" algn="l" rtl="0">
              <a:spcBef>
                <a:spcPts val="1200"/>
              </a:spcBef>
              <a:spcAft>
                <a:spcPts val="0"/>
              </a:spcAft>
              <a:buClr>
                <a:schemeClr val="dk1"/>
              </a:buClr>
              <a:buSzPts val="1800"/>
              <a:buChar char="●"/>
            </a:pPr>
            <a:r>
              <a:rPr lang="en" dirty="0">
                <a:solidFill>
                  <a:schemeClr val="dk1"/>
                </a:solidFill>
              </a:rPr>
              <a:t>Is there any </a:t>
            </a:r>
            <a:r>
              <a:rPr lang="en-US" dirty="0">
                <a:solidFill>
                  <a:schemeClr val="dk1"/>
                </a:solidFill>
              </a:rPr>
              <a:t>lingering</a:t>
            </a:r>
            <a:r>
              <a:rPr lang="en" dirty="0">
                <a:solidFill>
                  <a:schemeClr val="dk1"/>
                </a:solidFill>
              </a:rPr>
              <a:t> impact on your organization’s operations, programs, and budget?</a:t>
            </a:r>
            <a:endParaRPr dirty="0">
              <a:solidFill>
                <a:schemeClr val="dk1"/>
              </a:solidFill>
            </a:endParaRPr>
          </a:p>
          <a:p>
            <a:pPr lvl="0">
              <a:buClr>
                <a:schemeClr val="dk1"/>
              </a:buClr>
            </a:pPr>
            <a:r>
              <a:rPr lang="en" dirty="0">
                <a:solidFill>
                  <a:schemeClr val="dk1"/>
                </a:solidFill>
              </a:rPr>
              <a:t>What does recovery look like?</a:t>
            </a:r>
            <a:endParaRPr dirty="0">
              <a:solidFill>
                <a:schemeClr val="dk1"/>
              </a:solidFill>
            </a:endParaRPr>
          </a:p>
          <a:p>
            <a:pPr marL="0" lvl="0" indent="0" algn="l" rtl="0">
              <a:spcBef>
                <a:spcPts val="1200"/>
              </a:spcBef>
              <a:spcAft>
                <a:spcPts val="0"/>
              </a:spcAft>
              <a:buClr>
                <a:schemeClr val="dk1"/>
              </a:buClr>
              <a:buSzPts val="1100"/>
              <a:buFont typeface="Arial"/>
              <a:buNone/>
            </a:pPr>
            <a:r>
              <a:rPr lang="en" dirty="0">
                <a:solidFill>
                  <a:srgbClr val="222222"/>
                </a:solidFill>
                <a:highlight>
                  <a:srgbClr val="FFFFFF"/>
                </a:highlight>
              </a:rPr>
              <a:t> </a:t>
            </a:r>
            <a:endParaRPr dirty="0">
              <a:solidFill>
                <a:srgbClr val="222222"/>
              </a:solidFill>
              <a:highlight>
                <a:srgbClr val="FFFFFF"/>
              </a:highlight>
            </a:endParaRPr>
          </a:p>
          <a:p>
            <a:pPr marL="0" lvl="0" indent="0" algn="l" rtl="0">
              <a:spcBef>
                <a:spcPts val="1200"/>
              </a:spcBef>
              <a:spcAft>
                <a:spcPts val="12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4315"/>
              <a:buFont typeface="Arial"/>
              <a:buNone/>
            </a:pPr>
            <a:r>
              <a:rPr lang="en" sz="3205" b="1" dirty="0"/>
              <a:t>APPLICATION: FORM A - Operating Budget</a:t>
            </a:r>
            <a:r>
              <a:rPr lang="en" sz="3000" b="1" dirty="0"/>
              <a:t> </a:t>
            </a:r>
            <a:endParaRPr dirty="0"/>
          </a:p>
        </p:txBody>
      </p:sp>
      <p:sp>
        <p:nvSpPr>
          <p:cNvPr id="98" name="Google Shape;98;p20"/>
          <p:cNvSpPr txBox="1">
            <a:spLocks noGrp="1"/>
          </p:cNvSpPr>
          <p:nvPr>
            <p:ph type="body" idx="1"/>
          </p:nvPr>
        </p:nvSpPr>
        <p:spPr>
          <a:xfrm>
            <a:off x="757749" y="1055831"/>
            <a:ext cx="8520600" cy="3416400"/>
          </a:xfrm>
          <a:prstGeom prst="rect">
            <a:avLst/>
          </a:prstGeom>
        </p:spPr>
        <p:txBody>
          <a:bodyPr spcFirstLastPara="1" wrap="square" lIns="91425" tIns="91425" rIns="91425" bIns="91425" anchor="t" anchorCtr="0">
            <a:noAutofit/>
          </a:bodyPr>
          <a:lstStyle/>
          <a:p>
            <a:pPr marL="0" lvl="0" indent="0" algn="l" rtl="0">
              <a:lnSpc>
                <a:spcPct val="100000"/>
              </a:lnSpc>
              <a:buNone/>
            </a:pPr>
            <a:r>
              <a:rPr lang="en" sz="1400" b="1" dirty="0">
                <a:solidFill>
                  <a:schemeClr val="tx1"/>
                </a:solidFill>
              </a:rPr>
              <a:t>5 Years - operating budget (3 years of actuals, current year, grant period)</a:t>
            </a:r>
          </a:p>
          <a:p>
            <a:pPr marL="0" lvl="0" indent="0" algn="l" rtl="0">
              <a:lnSpc>
                <a:spcPct val="100000"/>
              </a:lnSpc>
              <a:buNone/>
            </a:pPr>
            <a:endParaRPr sz="1400" b="1" dirty="0">
              <a:solidFill>
                <a:schemeClr val="tx1"/>
              </a:solidFill>
            </a:endParaRPr>
          </a:p>
          <a:p>
            <a:pPr marL="457200" lvl="0" indent="-317500" algn="l" rtl="0">
              <a:lnSpc>
                <a:spcPct val="100000"/>
              </a:lnSpc>
              <a:buSzPts val="1400"/>
              <a:buChar char="●"/>
            </a:pPr>
            <a:r>
              <a:rPr lang="en" sz="1400" b="1" dirty="0">
                <a:solidFill>
                  <a:schemeClr val="tx1"/>
                </a:solidFill>
              </a:rPr>
              <a:t>No in-kind</a:t>
            </a:r>
            <a:endParaRPr sz="1400" b="1" dirty="0">
              <a:solidFill>
                <a:schemeClr val="tx1"/>
              </a:solidFill>
            </a:endParaRPr>
          </a:p>
          <a:p>
            <a:pPr marL="457200" lvl="0" indent="-317500" algn="l" rtl="0">
              <a:lnSpc>
                <a:spcPct val="100000"/>
              </a:lnSpc>
              <a:buSzPts val="1400"/>
              <a:buChar char="●"/>
            </a:pPr>
            <a:r>
              <a:rPr lang="en" sz="1400" b="1" dirty="0">
                <a:solidFill>
                  <a:schemeClr val="tx1"/>
                </a:solidFill>
              </a:rPr>
              <a:t>No capital expenses</a:t>
            </a:r>
            <a:endParaRPr sz="1400" b="1" dirty="0">
              <a:solidFill>
                <a:schemeClr val="tx1"/>
              </a:solidFill>
            </a:endParaRPr>
          </a:p>
          <a:p>
            <a:pPr marL="457200" lvl="0" indent="-317500" algn="l" rtl="0">
              <a:lnSpc>
                <a:spcPct val="100000"/>
              </a:lnSpc>
              <a:buSzPts val="1400"/>
              <a:buChar char="●"/>
            </a:pPr>
            <a:r>
              <a:rPr lang="en" sz="1400" b="1" dirty="0">
                <a:solidFill>
                  <a:schemeClr val="tx1"/>
                </a:solidFill>
              </a:rPr>
              <a:t>Endowment – income </a:t>
            </a:r>
            <a:r>
              <a:rPr lang="en-US" sz="1400" b="1" dirty="0">
                <a:solidFill>
                  <a:schemeClr val="tx1"/>
                </a:solidFill>
              </a:rPr>
              <a:t>only</a:t>
            </a:r>
            <a:endParaRPr sz="1400" b="1" dirty="0">
              <a:solidFill>
                <a:schemeClr val="tx1"/>
              </a:solidFill>
            </a:endParaRPr>
          </a:p>
          <a:p>
            <a:pPr marL="0" lvl="0" indent="0" algn="l" rtl="0">
              <a:lnSpc>
                <a:spcPct val="100000"/>
              </a:lnSpc>
              <a:buNone/>
            </a:pPr>
            <a:endParaRPr lang="en" sz="1400" b="1" dirty="0">
              <a:solidFill>
                <a:schemeClr val="tx1"/>
              </a:solidFill>
            </a:endParaRPr>
          </a:p>
          <a:p>
            <a:pPr marL="0" lvl="0" indent="0" algn="l" rtl="0">
              <a:lnSpc>
                <a:spcPct val="100000"/>
              </a:lnSpc>
              <a:buNone/>
            </a:pPr>
            <a:r>
              <a:rPr lang="en" sz="1400" b="1" dirty="0">
                <a:solidFill>
                  <a:schemeClr val="tx1"/>
                </a:solidFill>
              </a:rPr>
              <a:t>Present budget on COJ FY - Oct. 1-Sept. 30</a:t>
            </a:r>
            <a:endParaRPr sz="1400" b="1" dirty="0">
              <a:solidFill>
                <a:schemeClr val="tx1"/>
              </a:solidFill>
            </a:endParaRPr>
          </a:p>
          <a:p>
            <a:pPr marL="0" lvl="0" indent="0" algn="l" rtl="0">
              <a:lnSpc>
                <a:spcPct val="100000"/>
              </a:lnSpc>
              <a:buNone/>
            </a:pPr>
            <a:endParaRPr lang="en" sz="1400" b="1" dirty="0">
              <a:solidFill>
                <a:schemeClr val="tx1"/>
              </a:solidFill>
            </a:endParaRPr>
          </a:p>
          <a:p>
            <a:pPr marL="0" lvl="0" indent="0" algn="l" rtl="0">
              <a:lnSpc>
                <a:spcPct val="100000"/>
              </a:lnSpc>
              <a:buNone/>
            </a:pPr>
            <a:r>
              <a:rPr lang="en" sz="1400" b="1" dirty="0">
                <a:solidFill>
                  <a:schemeClr val="tx1"/>
                </a:solidFill>
              </a:rPr>
              <a:t>Use same numbers for completed FY as approved FY2023 Revised FORM A</a:t>
            </a:r>
            <a:endParaRPr sz="1400" b="1" dirty="0">
              <a:solidFill>
                <a:schemeClr val="tx1"/>
              </a:solidFill>
            </a:endParaRPr>
          </a:p>
          <a:p>
            <a:pPr marL="0" lvl="0" indent="0" algn="l" rtl="0">
              <a:lnSpc>
                <a:spcPct val="100000"/>
              </a:lnSpc>
              <a:buNone/>
            </a:pPr>
            <a:endParaRPr lang="en" sz="1400" b="1" dirty="0">
              <a:solidFill>
                <a:schemeClr val="tx1"/>
              </a:solidFill>
            </a:endParaRPr>
          </a:p>
          <a:p>
            <a:pPr marL="0" lvl="0" indent="0" algn="l" rtl="0">
              <a:lnSpc>
                <a:spcPct val="100000"/>
              </a:lnSpc>
              <a:buNone/>
            </a:pPr>
            <a:r>
              <a:rPr lang="en" sz="1400" b="1" dirty="0">
                <a:solidFill>
                  <a:schemeClr val="tx1"/>
                </a:solidFill>
              </a:rPr>
              <a:t>REQUEST AMOUNT - 24% or exception; formula at bottom of FORM A</a:t>
            </a:r>
            <a:endParaRPr sz="1400" b="1" dirty="0">
              <a:solidFill>
                <a:schemeClr val="tx1"/>
              </a:solidFill>
            </a:endParaRPr>
          </a:p>
          <a:p>
            <a:pPr marL="0" lvl="0" indent="0" algn="l" rtl="0">
              <a:lnSpc>
                <a:spcPct val="100000"/>
              </a:lnSpc>
              <a:buNone/>
            </a:pPr>
            <a:endParaRPr lang="en" sz="1400" b="1" dirty="0">
              <a:solidFill>
                <a:schemeClr val="tx1"/>
              </a:solidFill>
            </a:endParaRPr>
          </a:p>
          <a:p>
            <a:pPr marL="0" lvl="0" indent="0" algn="l" rtl="0">
              <a:lnSpc>
                <a:spcPct val="100000"/>
              </a:lnSpc>
              <a:buNone/>
            </a:pPr>
            <a:r>
              <a:rPr lang="en" sz="1400" b="1" dirty="0">
                <a:solidFill>
                  <a:schemeClr val="tx1"/>
                </a:solidFill>
              </a:rPr>
              <a:t>Funding Levels assigned</a:t>
            </a:r>
            <a:endParaRPr sz="1400" b="1" dirty="0">
              <a:solidFill>
                <a:schemeClr val="tx1"/>
              </a:solidFill>
            </a:endParaRPr>
          </a:p>
          <a:p>
            <a:pPr marL="0" lvl="0" indent="0" algn="l" rtl="0">
              <a:lnSpc>
                <a:spcPct val="100000"/>
              </a:lnSpc>
              <a:buNone/>
            </a:pPr>
            <a:endParaRPr lang="en" sz="1400" b="1" dirty="0">
              <a:solidFill>
                <a:schemeClr val="tx1"/>
              </a:solidFill>
            </a:endParaRPr>
          </a:p>
          <a:p>
            <a:pPr marL="0" lvl="0" indent="0" algn="l" rtl="0">
              <a:lnSpc>
                <a:spcPct val="100000"/>
              </a:lnSpc>
              <a:buNone/>
            </a:pPr>
            <a:r>
              <a:rPr lang="en" sz="1400" b="1" dirty="0">
                <a:solidFill>
                  <a:schemeClr val="tx1"/>
                </a:solidFill>
              </a:rPr>
              <a:t>PPP, </a:t>
            </a:r>
            <a:r>
              <a:rPr lang="en-US" sz="1400" b="1" dirty="0">
                <a:solidFill>
                  <a:schemeClr val="tx1"/>
                </a:solidFill>
              </a:rPr>
              <a:t>SBD, </a:t>
            </a:r>
            <a:r>
              <a:rPr lang="en" sz="1400" b="1" dirty="0">
                <a:solidFill>
                  <a:schemeClr val="tx1"/>
                </a:solidFill>
              </a:rPr>
              <a:t>COJ Cares, etc. - if forgiven and converted to a grant include as revenue</a:t>
            </a:r>
          </a:p>
          <a:p>
            <a:pPr marL="0" lvl="0" indent="0" algn="l" rtl="0">
              <a:lnSpc>
                <a:spcPct val="100000"/>
              </a:lnSpc>
              <a:buNone/>
            </a:pPr>
            <a:endParaRPr lang="en-US" sz="1400" b="1" dirty="0">
              <a:solidFill>
                <a:schemeClr val="tx1"/>
              </a:solidFill>
            </a:endParaRPr>
          </a:p>
          <a:p>
            <a:pPr marL="0" lvl="0" indent="0" algn="l" rtl="0">
              <a:lnSpc>
                <a:spcPct val="100000"/>
              </a:lnSpc>
              <a:buNone/>
            </a:pPr>
            <a:r>
              <a:rPr lang="en-US" sz="1400" b="1" dirty="0">
                <a:solidFill>
                  <a:schemeClr val="tx1"/>
                </a:solidFill>
              </a:rPr>
              <a:t>NEW:  </a:t>
            </a:r>
            <a:r>
              <a:rPr lang="en" sz="1400" b="1" dirty="0">
                <a:solidFill>
                  <a:schemeClr val="tx1"/>
                </a:solidFill>
              </a:rPr>
              <a:t>W</a:t>
            </a:r>
            <a:r>
              <a:rPr lang="en-US" sz="1400" b="1" dirty="0">
                <a:solidFill>
                  <a:schemeClr val="tx1"/>
                </a:solidFill>
              </a:rPr>
              <a:t>hat if your organizational budget is unbalanced?</a:t>
            </a:r>
            <a:endParaRPr sz="1400"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rgbClr val="000000"/>
                </a:solidFill>
              </a:rPr>
              <a:t>APPLICATION: FORM B - Grant Budget</a:t>
            </a:r>
            <a:endParaRPr b="1" dirty="0">
              <a:solidFill>
                <a:srgbClr val="000000"/>
              </a:solidFill>
            </a:endParaRPr>
          </a:p>
        </p:txBody>
      </p:sp>
      <p:sp>
        <p:nvSpPr>
          <p:cNvPr id="104" name="Google Shape;104;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b="1" dirty="0">
                <a:solidFill>
                  <a:schemeClr val="tx1"/>
                </a:solidFill>
              </a:rPr>
              <a:t>Transfer eligible request amount from FORM A</a:t>
            </a:r>
            <a:endParaRPr b="1" dirty="0">
              <a:solidFill>
                <a:schemeClr val="tx1"/>
              </a:solidFill>
            </a:endParaRPr>
          </a:p>
          <a:p>
            <a:pPr marL="0" lvl="0" indent="0" algn="l" rtl="0">
              <a:spcBef>
                <a:spcPts val="1200"/>
              </a:spcBef>
              <a:spcAft>
                <a:spcPts val="0"/>
              </a:spcAft>
              <a:buNone/>
            </a:pPr>
            <a:r>
              <a:rPr lang="en" b="1" dirty="0">
                <a:solidFill>
                  <a:schemeClr val="tx1"/>
                </a:solidFill>
              </a:rPr>
              <a:t>Grant request budget ONLY</a:t>
            </a:r>
            <a:endParaRPr b="1" dirty="0">
              <a:solidFill>
                <a:schemeClr val="tx1"/>
              </a:solidFill>
            </a:endParaRPr>
          </a:p>
          <a:p>
            <a:pPr marL="0" lvl="0" indent="0" algn="l" rtl="0">
              <a:spcBef>
                <a:spcPts val="1200"/>
              </a:spcBef>
              <a:spcAft>
                <a:spcPts val="0"/>
              </a:spcAft>
              <a:buNone/>
            </a:pPr>
            <a:r>
              <a:rPr lang="en" b="1" dirty="0">
                <a:solidFill>
                  <a:schemeClr val="tx1"/>
                </a:solidFill>
              </a:rPr>
              <a:t>Allowable expenses - see list in guidelines</a:t>
            </a:r>
            <a:endParaRPr b="1" dirty="0">
              <a:solidFill>
                <a:schemeClr val="tx1"/>
              </a:solidFill>
            </a:endParaRPr>
          </a:p>
          <a:p>
            <a:pPr marL="0" lvl="0" indent="0" algn="l" rtl="0">
              <a:spcBef>
                <a:spcPts val="1200"/>
              </a:spcBef>
              <a:spcAft>
                <a:spcPts val="0"/>
              </a:spcAft>
              <a:buNone/>
            </a:pPr>
            <a:r>
              <a:rPr lang="en" b="1" dirty="0">
                <a:solidFill>
                  <a:schemeClr val="tx1"/>
                </a:solidFill>
              </a:rPr>
              <a:t>Grant funds must be used in Duval County</a:t>
            </a:r>
            <a:endParaRPr b="1" dirty="0">
              <a:solidFill>
                <a:schemeClr val="tx1"/>
              </a:solidFill>
            </a:endParaRPr>
          </a:p>
          <a:p>
            <a:pPr marL="0" lvl="0" indent="0" algn="l" rtl="0">
              <a:spcBef>
                <a:spcPts val="1200"/>
              </a:spcBef>
              <a:spcAft>
                <a:spcPts val="0"/>
              </a:spcAft>
              <a:buNone/>
            </a:pPr>
            <a:r>
              <a:rPr lang="en" b="1" dirty="0">
                <a:solidFill>
                  <a:schemeClr val="tx1"/>
                </a:solidFill>
              </a:rPr>
              <a:t>Complete bottom section - Percentage of expense paid for by CSGP</a:t>
            </a:r>
            <a:endParaRPr b="1" dirty="0">
              <a:solidFill>
                <a:schemeClr val="tx1"/>
              </a:solidFill>
            </a:endParaRPr>
          </a:p>
          <a:p>
            <a:pPr marL="0" lvl="0" indent="0" algn="l" rtl="0">
              <a:spcBef>
                <a:spcPts val="1200"/>
              </a:spcBef>
              <a:spcAft>
                <a:spcPts val="0"/>
              </a:spcAft>
              <a:buNone/>
            </a:pPr>
            <a:r>
              <a:rPr lang="en" b="1" dirty="0">
                <a:solidFill>
                  <a:schemeClr val="tx1"/>
                </a:solidFill>
              </a:rPr>
              <a:t>Keep it simple - limit line items; means easier tracking/reporting</a:t>
            </a:r>
            <a:endParaRPr b="1" dirty="0">
              <a:solidFill>
                <a:schemeClr val="tx1"/>
              </a:solidFill>
            </a:endParaRPr>
          </a:p>
          <a:p>
            <a:pPr marL="0" lvl="0" indent="0" algn="l" rtl="0">
              <a:spcBef>
                <a:spcPts val="1200"/>
              </a:spcBef>
              <a:spcAft>
                <a:spcPts val="0"/>
              </a:spcAft>
              <a:buNone/>
            </a:pPr>
            <a:endParaRPr b="1" dirty="0">
              <a:solidFill>
                <a:schemeClr val="tx1"/>
              </a:solidFill>
            </a:endParaRPr>
          </a:p>
          <a:p>
            <a:pPr marL="0" lvl="0" indent="0" algn="l" rtl="0">
              <a:spcBef>
                <a:spcPts val="1200"/>
              </a:spcBef>
              <a:spcAft>
                <a:spcPts val="0"/>
              </a:spcAft>
              <a:buNone/>
            </a:pPr>
            <a:r>
              <a:rPr lang="en" b="1" dirty="0">
                <a:solidFill>
                  <a:schemeClr val="tx1"/>
                </a:solidFill>
              </a:rPr>
              <a:t>Use whole numbers on both forms</a:t>
            </a:r>
            <a:endParaRPr b="1" dirty="0">
              <a:solidFill>
                <a:schemeClr val="tx1"/>
              </a:solidFill>
            </a:endParaRPr>
          </a:p>
          <a:p>
            <a:pPr marL="0" lvl="0" indent="0" algn="l" rtl="0">
              <a:spcBef>
                <a:spcPts val="1200"/>
              </a:spcBef>
              <a:spcAft>
                <a:spcPts val="0"/>
              </a:spcAft>
              <a:buClr>
                <a:schemeClr val="dk1"/>
              </a:buClr>
              <a:buSzPct val="61111"/>
              <a:buFont typeface="Arial"/>
              <a:buNone/>
            </a:pPr>
            <a:r>
              <a:rPr lang="en" b="1" dirty="0">
                <a:solidFill>
                  <a:schemeClr val="tx1"/>
                </a:solidFill>
              </a:rPr>
              <a:t>Describe “program costs” and “other expenses”</a:t>
            </a:r>
            <a:endParaRPr b="1"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dirty="0"/>
              <a:t>APPLICATION: Narrative</a:t>
            </a:r>
            <a:endParaRPr b="1" dirty="0"/>
          </a:p>
          <a:p>
            <a:pPr marL="0" lvl="0" indent="0" algn="l" rtl="0">
              <a:spcBef>
                <a:spcPts val="0"/>
              </a:spcBef>
              <a:spcAft>
                <a:spcPts val="0"/>
              </a:spcAft>
              <a:buNone/>
            </a:pPr>
            <a:endParaRPr dirty="0"/>
          </a:p>
        </p:txBody>
      </p:sp>
      <p:sp>
        <p:nvSpPr>
          <p:cNvPr id="122" name="Google Shape;122;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b="1" dirty="0">
                <a:solidFill>
                  <a:schemeClr val="tx1"/>
                </a:solidFill>
                <a:latin typeface="+mn-lt"/>
              </a:rPr>
              <a:t>EVALUATION CRITERIA</a:t>
            </a:r>
            <a:endParaRPr b="1" dirty="0">
              <a:solidFill>
                <a:schemeClr val="tx1"/>
              </a:solidFill>
              <a:latin typeface="+mn-lt"/>
            </a:endParaRPr>
          </a:p>
          <a:p>
            <a:pPr marL="0" lvl="0" indent="0" algn="l" rtl="0">
              <a:spcBef>
                <a:spcPts val="1200"/>
              </a:spcBef>
              <a:spcAft>
                <a:spcPts val="0"/>
              </a:spcAft>
              <a:buClr>
                <a:schemeClr val="dk1"/>
              </a:buClr>
              <a:buSzPct val="100000"/>
              <a:buFont typeface="Arial"/>
              <a:buNone/>
            </a:pPr>
            <a:r>
              <a:rPr lang="en" sz="1100" b="1" dirty="0">
                <a:solidFill>
                  <a:schemeClr val="tx1"/>
                </a:solidFill>
                <a:latin typeface="+mn-lt"/>
              </a:rPr>
              <a:t>·</a:t>
            </a:r>
            <a:r>
              <a:rPr lang="en" sz="700" b="1" dirty="0">
                <a:solidFill>
                  <a:schemeClr val="tx1"/>
                </a:solidFill>
                <a:latin typeface="+mn-lt"/>
                <a:ea typeface="Times New Roman"/>
                <a:cs typeface="Times New Roman"/>
                <a:sym typeface="Times New Roman"/>
              </a:rPr>
              <a:t>         </a:t>
            </a:r>
            <a:r>
              <a:rPr lang="en" sz="1439" b="1" dirty="0">
                <a:solidFill>
                  <a:schemeClr val="tx1"/>
                </a:solidFill>
                <a:latin typeface="+mn-lt"/>
              </a:rPr>
              <a:t>Chapter 118, Part 6</a:t>
            </a:r>
            <a:endParaRPr sz="1439" b="1" dirty="0">
              <a:solidFill>
                <a:schemeClr val="tx1"/>
              </a:solidFill>
              <a:latin typeface="+mn-lt"/>
            </a:endParaRPr>
          </a:p>
          <a:p>
            <a:pPr marL="341313" lvl="0" indent="0" algn="l" rtl="0">
              <a:spcBef>
                <a:spcPts val="1200"/>
              </a:spcBef>
              <a:spcAft>
                <a:spcPts val="0"/>
              </a:spcAft>
              <a:buClr>
                <a:schemeClr val="dk1"/>
              </a:buClr>
              <a:buSzPct val="76413"/>
              <a:buFont typeface="Arial"/>
              <a:buNone/>
              <a:tabLst>
                <a:tab pos="460375" algn="l"/>
              </a:tabLst>
            </a:pPr>
            <a:r>
              <a:rPr lang="en" sz="1439" b="1" dirty="0">
                <a:solidFill>
                  <a:schemeClr val="tx1"/>
                </a:solidFill>
                <a:latin typeface="+mn-lt"/>
                <a:ea typeface="Courier New"/>
                <a:cs typeface="Courier New"/>
                <a:sym typeface="Courier New"/>
              </a:rPr>
              <a:t>o</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Sec. 118.608. - Criteria for judging applicants for cultural service grants.</a:t>
            </a:r>
            <a:endParaRPr sz="1439" b="1" dirty="0">
              <a:solidFill>
                <a:schemeClr val="tx1"/>
              </a:solidFill>
              <a:latin typeface="+mn-lt"/>
            </a:endParaRPr>
          </a:p>
          <a:p>
            <a:pPr marL="573088"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All applicants to the Cultural Service Grant Program will be evaluated based on the following criteria:</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(a)   Quality of programs;</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(b)   Community outreach and service to culturally diverse populations;</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(c)   Management capability of board and staff;</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(d)   Community impact;</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(e)   Need for the organization in the community; and</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(f)    Exploration of innovative ideas and programming. </a:t>
            </a:r>
            <a:endParaRPr sz="1439" b="1" dirty="0">
              <a:solidFill>
                <a:schemeClr val="tx1"/>
              </a:solidFill>
              <a:latin typeface="+mn-lt"/>
            </a:endParaRPr>
          </a:p>
          <a:p>
            <a:pPr marL="0" lvl="0" indent="0" algn="l" rtl="0">
              <a:spcBef>
                <a:spcPts val="1200"/>
              </a:spcBef>
              <a:spcAft>
                <a:spcPts val="1200"/>
              </a:spcAft>
              <a:buNone/>
            </a:pPr>
            <a:endParaRPr b="1"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TotalTime>
  <Words>1449</Words>
  <Application>Microsoft Office PowerPoint</Application>
  <PresentationFormat>On-screen Show (16:9)</PresentationFormat>
  <Paragraphs>205</Paragraphs>
  <Slides>24</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Times New Roman</vt:lpstr>
      <vt:lpstr>Courier New</vt:lpstr>
      <vt:lpstr>Arial</vt:lpstr>
      <vt:lpstr>Simple Light</vt:lpstr>
      <vt:lpstr>PowerPoint Presentation</vt:lpstr>
      <vt:lpstr>WELCOME</vt:lpstr>
      <vt:lpstr>CSGP Misc.</vt:lpstr>
      <vt:lpstr>APPLICATION DEADLINE </vt:lpstr>
      <vt:lpstr>FOUNDANT TIPS</vt:lpstr>
      <vt:lpstr>PANDEMIC/ENDEMIC</vt:lpstr>
      <vt:lpstr>APPLICATION: FORM A - Operating Budget </vt:lpstr>
      <vt:lpstr>APPLICATION: FORM B - Grant Budget</vt:lpstr>
      <vt:lpstr>APPLICATION: Narrative </vt:lpstr>
      <vt:lpstr>APPLICATION TIPS</vt:lpstr>
      <vt:lpstr>APPLICATION: CSGP Objectives</vt:lpstr>
      <vt:lpstr>APPLICATION: Support Materials </vt:lpstr>
      <vt:lpstr>APPLICATION - Certification</vt:lpstr>
      <vt:lpstr>SCORING</vt:lpstr>
      <vt:lpstr>SCORING MATRIX</vt:lpstr>
      <vt:lpstr>ON-SITES</vt:lpstr>
      <vt:lpstr>HEARINGS</vt:lpstr>
      <vt:lpstr>HEARING PROCEDURE</vt:lpstr>
      <vt:lpstr>APPEAL PROCESS</vt:lpstr>
      <vt:lpstr>CSGP COMMITTEE</vt:lpstr>
      <vt:lpstr>CSGP COMMITTEE</vt:lpstr>
      <vt:lpstr>MORE DATES</vt:lpstr>
      <vt:lpstr>ADVOCACY</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Palmer</dc:creator>
  <cp:lastModifiedBy>John Poage</cp:lastModifiedBy>
  <cp:revision>27</cp:revision>
  <dcterms:modified xsi:type="dcterms:W3CDTF">2023-04-26T21:37:49Z</dcterms:modified>
</cp:coreProperties>
</file>