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57" r:id="rId3"/>
    <p:sldId id="258" r:id="rId4"/>
    <p:sldId id="259" r:id="rId5"/>
    <p:sldId id="260" r:id="rId6"/>
    <p:sldId id="262" r:id="rId7"/>
    <p:sldId id="264" r:id="rId8"/>
    <p:sldId id="282" r:id="rId9"/>
    <p:sldId id="275" r:id="rId10"/>
    <p:sldId id="263" r:id="rId11"/>
    <p:sldId id="278" r:id="rId12"/>
    <p:sldId id="266" r:id="rId13"/>
    <p:sldId id="268" r:id="rId14"/>
    <p:sldId id="267" r:id="rId15"/>
    <p:sldId id="280" r:id="rId16"/>
    <p:sldId id="269" r:id="rId17"/>
    <p:sldId id="276" r:id="rId18"/>
    <p:sldId id="271" r:id="rId19"/>
    <p:sldId id="272" r:id="rId20"/>
    <p:sldId id="281" r:id="rId21"/>
    <p:sldId id="265" r:id="rId22"/>
    <p:sldId id="274" r:id="rId23"/>
    <p:sldId id="273" r:id="rId24"/>
    <p:sldId id="261" r:id="rId25"/>
    <p:sldId id="277"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4" autoAdjust="0"/>
  </p:normalViewPr>
  <p:slideViewPr>
    <p:cSldViewPr snapToGrid="0">
      <p:cViewPr varScale="1">
        <p:scale>
          <a:sx n="77" d="100"/>
          <a:sy n="77" d="100"/>
        </p:scale>
        <p:origin x="806" y="72"/>
      </p:cViewPr>
      <p:guideLst/>
    </p:cSldViewPr>
  </p:slideViewPr>
  <p:outlineViewPr>
    <p:cViewPr>
      <p:scale>
        <a:sx n="33" d="100"/>
        <a:sy n="33" d="100"/>
      </p:scale>
      <p:origin x="0" y="-165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76B5F-8360-455A-9AB4-232C892E1B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06EA99-BD0A-4DBF-9DCE-1DBA86F403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03AD4F-CA0B-45B3-8474-E927EC33DB28}"/>
              </a:ext>
            </a:extLst>
          </p:cNvPr>
          <p:cNvSpPr>
            <a:spLocks noGrp="1"/>
          </p:cNvSpPr>
          <p:nvPr>
            <p:ph type="dt" sz="half" idx="10"/>
          </p:nvPr>
        </p:nvSpPr>
        <p:spPr/>
        <p:txBody>
          <a:bodyPr/>
          <a:lstStyle/>
          <a:p>
            <a:fld id="{463C7527-5897-4885-9146-DACD5005359A}" type="datetimeFigureOut">
              <a:rPr lang="en-US" smtClean="0"/>
              <a:t>1/17/2024</a:t>
            </a:fld>
            <a:endParaRPr lang="en-US" dirty="0"/>
          </a:p>
        </p:txBody>
      </p:sp>
      <p:sp>
        <p:nvSpPr>
          <p:cNvPr id="5" name="Footer Placeholder 4">
            <a:extLst>
              <a:ext uri="{FF2B5EF4-FFF2-40B4-BE49-F238E27FC236}">
                <a16:creationId xmlns:a16="http://schemas.microsoft.com/office/drawing/2014/main" id="{1E5B6694-A4A0-482C-8A0F-3F9304D6E7B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4CA4B9E-E927-4D8B-B770-43D25D9D3B2A}"/>
              </a:ext>
            </a:extLst>
          </p:cNvPr>
          <p:cNvSpPr>
            <a:spLocks noGrp="1"/>
          </p:cNvSpPr>
          <p:nvPr>
            <p:ph type="sldNum" sz="quarter" idx="12"/>
          </p:nvPr>
        </p:nvSpPr>
        <p:spPr/>
        <p:txBody>
          <a:bodyPr/>
          <a:lstStyle/>
          <a:p>
            <a:fld id="{2F788D61-7C29-41EE-B1E9-E3C6D6D06F3D}" type="slidenum">
              <a:rPr lang="en-US" smtClean="0"/>
              <a:t>‹#›</a:t>
            </a:fld>
            <a:endParaRPr lang="en-US" dirty="0"/>
          </a:p>
        </p:txBody>
      </p:sp>
    </p:spTree>
    <p:extLst>
      <p:ext uri="{BB962C8B-B14F-4D97-AF65-F5344CB8AC3E}">
        <p14:creationId xmlns:p14="http://schemas.microsoft.com/office/powerpoint/2010/main" val="1359978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AC4CA-7756-4150-AEDB-F7B4309168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87B7D3B-D4CC-4761-B87F-D5568DD0A2D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59CC76-C356-4CB9-B2A9-FEF14D55A98C}"/>
              </a:ext>
            </a:extLst>
          </p:cNvPr>
          <p:cNvSpPr>
            <a:spLocks noGrp="1"/>
          </p:cNvSpPr>
          <p:nvPr>
            <p:ph type="dt" sz="half" idx="10"/>
          </p:nvPr>
        </p:nvSpPr>
        <p:spPr/>
        <p:txBody>
          <a:bodyPr/>
          <a:lstStyle/>
          <a:p>
            <a:fld id="{463C7527-5897-4885-9146-DACD5005359A}" type="datetimeFigureOut">
              <a:rPr lang="en-US" smtClean="0"/>
              <a:t>1/17/2024</a:t>
            </a:fld>
            <a:endParaRPr lang="en-US" dirty="0"/>
          </a:p>
        </p:txBody>
      </p:sp>
      <p:sp>
        <p:nvSpPr>
          <p:cNvPr id="5" name="Footer Placeholder 4">
            <a:extLst>
              <a:ext uri="{FF2B5EF4-FFF2-40B4-BE49-F238E27FC236}">
                <a16:creationId xmlns:a16="http://schemas.microsoft.com/office/drawing/2014/main" id="{7296FAE0-D8C4-49FA-89BB-2B2CA8174D2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AEE6693-034D-45F5-9269-648A7B9D5E80}"/>
              </a:ext>
            </a:extLst>
          </p:cNvPr>
          <p:cNvSpPr>
            <a:spLocks noGrp="1"/>
          </p:cNvSpPr>
          <p:nvPr>
            <p:ph type="sldNum" sz="quarter" idx="12"/>
          </p:nvPr>
        </p:nvSpPr>
        <p:spPr/>
        <p:txBody>
          <a:bodyPr/>
          <a:lstStyle/>
          <a:p>
            <a:fld id="{2F788D61-7C29-41EE-B1E9-E3C6D6D06F3D}" type="slidenum">
              <a:rPr lang="en-US" smtClean="0"/>
              <a:t>‹#›</a:t>
            </a:fld>
            <a:endParaRPr lang="en-US" dirty="0"/>
          </a:p>
        </p:txBody>
      </p:sp>
    </p:spTree>
    <p:extLst>
      <p:ext uri="{BB962C8B-B14F-4D97-AF65-F5344CB8AC3E}">
        <p14:creationId xmlns:p14="http://schemas.microsoft.com/office/powerpoint/2010/main" val="4247686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1CE28F-5887-4733-BB39-264FBA28EF3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18B5BD-4CE0-4126-BA5B-A5458659975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A2B8B0-15B8-4555-99C9-8AADFA5547C0}"/>
              </a:ext>
            </a:extLst>
          </p:cNvPr>
          <p:cNvSpPr>
            <a:spLocks noGrp="1"/>
          </p:cNvSpPr>
          <p:nvPr>
            <p:ph type="dt" sz="half" idx="10"/>
          </p:nvPr>
        </p:nvSpPr>
        <p:spPr/>
        <p:txBody>
          <a:bodyPr/>
          <a:lstStyle/>
          <a:p>
            <a:fld id="{463C7527-5897-4885-9146-DACD5005359A}" type="datetimeFigureOut">
              <a:rPr lang="en-US" smtClean="0"/>
              <a:t>1/17/2024</a:t>
            </a:fld>
            <a:endParaRPr lang="en-US" dirty="0"/>
          </a:p>
        </p:txBody>
      </p:sp>
      <p:sp>
        <p:nvSpPr>
          <p:cNvPr id="5" name="Footer Placeholder 4">
            <a:extLst>
              <a:ext uri="{FF2B5EF4-FFF2-40B4-BE49-F238E27FC236}">
                <a16:creationId xmlns:a16="http://schemas.microsoft.com/office/drawing/2014/main" id="{39651ADD-3BC3-4418-9214-6B2507BBFE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98C960B-D69F-43E1-BD9D-EA71763A07E6}"/>
              </a:ext>
            </a:extLst>
          </p:cNvPr>
          <p:cNvSpPr>
            <a:spLocks noGrp="1"/>
          </p:cNvSpPr>
          <p:nvPr>
            <p:ph type="sldNum" sz="quarter" idx="12"/>
          </p:nvPr>
        </p:nvSpPr>
        <p:spPr/>
        <p:txBody>
          <a:bodyPr/>
          <a:lstStyle/>
          <a:p>
            <a:fld id="{2F788D61-7C29-41EE-B1E9-E3C6D6D06F3D}" type="slidenum">
              <a:rPr lang="en-US" smtClean="0"/>
              <a:t>‹#›</a:t>
            </a:fld>
            <a:endParaRPr lang="en-US" dirty="0"/>
          </a:p>
        </p:txBody>
      </p:sp>
    </p:spTree>
    <p:extLst>
      <p:ext uri="{BB962C8B-B14F-4D97-AF65-F5344CB8AC3E}">
        <p14:creationId xmlns:p14="http://schemas.microsoft.com/office/powerpoint/2010/main" val="2898646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C5D82-8E0A-4FFB-ABF0-21F1B68FF5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4E4ACC-5AE1-41E4-8987-DDE92D1736F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79B84C-B53F-4B26-BA10-12E30A22AE5C}"/>
              </a:ext>
            </a:extLst>
          </p:cNvPr>
          <p:cNvSpPr>
            <a:spLocks noGrp="1"/>
          </p:cNvSpPr>
          <p:nvPr>
            <p:ph type="dt" sz="half" idx="10"/>
          </p:nvPr>
        </p:nvSpPr>
        <p:spPr/>
        <p:txBody>
          <a:bodyPr/>
          <a:lstStyle/>
          <a:p>
            <a:fld id="{463C7527-5897-4885-9146-DACD5005359A}" type="datetimeFigureOut">
              <a:rPr lang="en-US" smtClean="0"/>
              <a:t>1/17/2024</a:t>
            </a:fld>
            <a:endParaRPr lang="en-US" dirty="0"/>
          </a:p>
        </p:txBody>
      </p:sp>
      <p:sp>
        <p:nvSpPr>
          <p:cNvPr id="5" name="Footer Placeholder 4">
            <a:extLst>
              <a:ext uri="{FF2B5EF4-FFF2-40B4-BE49-F238E27FC236}">
                <a16:creationId xmlns:a16="http://schemas.microsoft.com/office/drawing/2014/main" id="{18C9B04E-539A-443F-85CF-6854639F78D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4507384-15B6-4A49-BD7D-6DB87DEA4B0A}"/>
              </a:ext>
            </a:extLst>
          </p:cNvPr>
          <p:cNvSpPr>
            <a:spLocks noGrp="1"/>
          </p:cNvSpPr>
          <p:nvPr>
            <p:ph type="sldNum" sz="quarter" idx="12"/>
          </p:nvPr>
        </p:nvSpPr>
        <p:spPr/>
        <p:txBody>
          <a:bodyPr/>
          <a:lstStyle/>
          <a:p>
            <a:fld id="{2F788D61-7C29-41EE-B1E9-E3C6D6D06F3D}" type="slidenum">
              <a:rPr lang="en-US" smtClean="0"/>
              <a:t>‹#›</a:t>
            </a:fld>
            <a:endParaRPr lang="en-US" dirty="0"/>
          </a:p>
        </p:txBody>
      </p:sp>
    </p:spTree>
    <p:extLst>
      <p:ext uri="{BB962C8B-B14F-4D97-AF65-F5344CB8AC3E}">
        <p14:creationId xmlns:p14="http://schemas.microsoft.com/office/powerpoint/2010/main" val="2046006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4ED01-4BF0-4F8F-A150-3E128D382E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D43525-A890-4AC3-A109-2AFC9B8FB4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4216950-F43D-4E4F-882F-A4ABB66CD24C}"/>
              </a:ext>
            </a:extLst>
          </p:cNvPr>
          <p:cNvSpPr>
            <a:spLocks noGrp="1"/>
          </p:cNvSpPr>
          <p:nvPr>
            <p:ph type="dt" sz="half" idx="10"/>
          </p:nvPr>
        </p:nvSpPr>
        <p:spPr/>
        <p:txBody>
          <a:bodyPr/>
          <a:lstStyle/>
          <a:p>
            <a:fld id="{463C7527-5897-4885-9146-DACD5005359A}" type="datetimeFigureOut">
              <a:rPr lang="en-US" smtClean="0"/>
              <a:t>1/17/2024</a:t>
            </a:fld>
            <a:endParaRPr lang="en-US" dirty="0"/>
          </a:p>
        </p:txBody>
      </p:sp>
      <p:sp>
        <p:nvSpPr>
          <p:cNvPr id="5" name="Footer Placeholder 4">
            <a:extLst>
              <a:ext uri="{FF2B5EF4-FFF2-40B4-BE49-F238E27FC236}">
                <a16:creationId xmlns:a16="http://schemas.microsoft.com/office/drawing/2014/main" id="{5A62C855-C59B-4563-8A34-08986453F81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3A4EC7-BD18-4B92-A6A7-65E257A47A67}"/>
              </a:ext>
            </a:extLst>
          </p:cNvPr>
          <p:cNvSpPr>
            <a:spLocks noGrp="1"/>
          </p:cNvSpPr>
          <p:nvPr>
            <p:ph type="sldNum" sz="quarter" idx="12"/>
          </p:nvPr>
        </p:nvSpPr>
        <p:spPr/>
        <p:txBody>
          <a:bodyPr/>
          <a:lstStyle/>
          <a:p>
            <a:fld id="{2F788D61-7C29-41EE-B1E9-E3C6D6D06F3D}" type="slidenum">
              <a:rPr lang="en-US" smtClean="0"/>
              <a:t>‹#›</a:t>
            </a:fld>
            <a:endParaRPr lang="en-US" dirty="0"/>
          </a:p>
        </p:txBody>
      </p:sp>
    </p:spTree>
    <p:extLst>
      <p:ext uri="{BB962C8B-B14F-4D97-AF65-F5344CB8AC3E}">
        <p14:creationId xmlns:p14="http://schemas.microsoft.com/office/powerpoint/2010/main" val="1593699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323C4-4A92-4B63-893B-7F6AE5C0BB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9437F1-8033-41A2-A3D4-E122C349E80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B9C421-A36B-4040-A354-03CB194A6D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467FC2-384E-4451-AD16-816E55B45AF8}"/>
              </a:ext>
            </a:extLst>
          </p:cNvPr>
          <p:cNvSpPr>
            <a:spLocks noGrp="1"/>
          </p:cNvSpPr>
          <p:nvPr>
            <p:ph type="dt" sz="half" idx="10"/>
          </p:nvPr>
        </p:nvSpPr>
        <p:spPr/>
        <p:txBody>
          <a:bodyPr/>
          <a:lstStyle/>
          <a:p>
            <a:fld id="{463C7527-5897-4885-9146-DACD5005359A}" type="datetimeFigureOut">
              <a:rPr lang="en-US" smtClean="0"/>
              <a:t>1/17/2024</a:t>
            </a:fld>
            <a:endParaRPr lang="en-US" dirty="0"/>
          </a:p>
        </p:txBody>
      </p:sp>
      <p:sp>
        <p:nvSpPr>
          <p:cNvPr id="6" name="Footer Placeholder 5">
            <a:extLst>
              <a:ext uri="{FF2B5EF4-FFF2-40B4-BE49-F238E27FC236}">
                <a16:creationId xmlns:a16="http://schemas.microsoft.com/office/drawing/2014/main" id="{AA9BF4F0-02AD-4ACB-86C9-F70878A4B1B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7A47D63-A594-4A70-BBE2-1AA6AD1BF9CE}"/>
              </a:ext>
            </a:extLst>
          </p:cNvPr>
          <p:cNvSpPr>
            <a:spLocks noGrp="1"/>
          </p:cNvSpPr>
          <p:nvPr>
            <p:ph type="sldNum" sz="quarter" idx="12"/>
          </p:nvPr>
        </p:nvSpPr>
        <p:spPr/>
        <p:txBody>
          <a:bodyPr/>
          <a:lstStyle/>
          <a:p>
            <a:fld id="{2F788D61-7C29-41EE-B1E9-E3C6D6D06F3D}" type="slidenum">
              <a:rPr lang="en-US" smtClean="0"/>
              <a:t>‹#›</a:t>
            </a:fld>
            <a:endParaRPr lang="en-US" dirty="0"/>
          </a:p>
        </p:txBody>
      </p:sp>
    </p:spTree>
    <p:extLst>
      <p:ext uri="{BB962C8B-B14F-4D97-AF65-F5344CB8AC3E}">
        <p14:creationId xmlns:p14="http://schemas.microsoft.com/office/powerpoint/2010/main" val="2248879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B45C0-E77E-4A77-86B2-2FDF287F50B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550BAB-DB83-4327-9E9A-C153053E40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544A544-0F6E-4618-A77D-D920277A3FF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7A3E9A-2B1A-4671-9716-EF6F83616B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E686478-964A-4B4A-8F51-CCB56363DE9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F22B04-F4EC-4CB6-85AD-21A6B4AD1D90}"/>
              </a:ext>
            </a:extLst>
          </p:cNvPr>
          <p:cNvSpPr>
            <a:spLocks noGrp="1"/>
          </p:cNvSpPr>
          <p:nvPr>
            <p:ph type="dt" sz="half" idx="10"/>
          </p:nvPr>
        </p:nvSpPr>
        <p:spPr/>
        <p:txBody>
          <a:bodyPr/>
          <a:lstStyle/>
          <a:p>
            <a:fld id="{463C7527-5897-4885-9146-DACD5005359A}" type="datetimeFigureOut">
              <a:rPr lang="en-US" smtClean="0"/>
              <a:t>1/17/2024</a:t>
            </a:fld>
            <a:endParaRPr lang="en-US" dirty="0"/>
          </a:p>
        </p:txBody>
      </p:sp>
      <p:sp>
        <p:nvSpPr>
          <p:cNvPr id="8" name="Footer Placeholder 7">
            <a:extLst>
              <a:ext uri="{FF2B5EF4-FFF2-40B4-BE49-F238E27FC236}">
                <a16:creationId xmlns:a16="http://schemas.microsoft.com/office/drawing/2014/main" id="{0C9F70CB-19D2-49B0-A853-BE521C04ECF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4051CDD-D86A-46C1-AAAB-BE55647D4EC4}"/>
              </a:ext>
            </a:extLst>
          </p:cNvPr>
          <p:cNvSpPr>
            <a:spLocks noGrp="1"/>
          </p:cNvSpPr>
          <p:nvPr>
            <p:ph type="sldNum" sz="quarter" idx="12"/>
          </p:nvPr>
        </p:nvSpPr>
        <p:spPr/>
        <p:txBody>
          <a:bodyPr/>
          <a:lstStyle/>
          <a:p>
            <a:fld id="{2F788D61-7C29-41EE-B1E9-E3C6D6D06F3D}" type="slidenum">
              <a:rPr lang="en-US" smtClean="0"/>
              <a:t>‹#›</a:t>
            </a:fld>
            <a:endParaRPr lang="en-US" dirty="0"/>
          </a:p>
        </p:txBody>
      </p:sp>
    </p:spTree>
    <p:extLst>
      <p:ext uri="{BB962C8B-B14F-4D97-AF65-F5344CB8AC3E}">
        <p14:creationId xmlns:p14="http://schemas.microsoft.com/office/powerpoint/2010/main" val="2403197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709D2-8431-4809-A3F0-D64611D866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5D5162-A7C9-41C6-ABA8-4D15CD30935F}"/>
              </a:ext>
            </a:extLst>
          </p:cNvPr>
          <p:cNvSpPr>
            <a:spLocks noGrp="1"/>
          </p:cNvSpPr>
          <p:nvPr>
            <p:ph type="dt" sz="half" idx="10"/>
          </p:nvPr>
        </p:nvSpPr>
        <p:spPr/>
        <p:txBody>
          <a:bodyPr/>
          <a:lstStyle/>
          <a:p>
            <a:fld id="{463C7527-5897-4885-9146-DACD5005359A}" type="datetimeFigureOut">
              <a:rPr lang="en-US" smtClean="0"/>
              <a:t>1/17/2024</a:t>
            </a:fld>
            <a:endParaRPr lang="en-US" dirty="0"/>
          </a:p>
        </p:txBody>
      </p:sp>
      <p:sp>
        <p:nvSpPr>
          <p:cNvPr id="4" name="Footer Placeholder 3">
            <a:extLst>
              <a:ext uri="{FF2B5EF4-FFF2-40B4-BE49-F238E27FC236}">
                <a16:creationId xmlns:a16="http://schemas.microsoft.com/office/drawing/2014/main" id="{0FE2584F-C679-4EBC-B955-550AE3A0109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7B40A7A-9226-4804-991A-F3A0000702D9}"/>
              </a:ext>
            </a:extLst>
          </p:cNvPr>
          <p:cNvSpPr>
            <a:spLocks noGrp="1"/>
          </p:cNvSpPr>
          <p:nvPr>
            <p:ph type="sldNum" sz="quarter" idx="12"/>
          </p:nvPr>
        </p:nvSpPr>
        <p:spPr/>
        <p:txBody>
          <a:bodyPr/>
          <a:lstStyle/>
          <a:p>
            <a:fld id="{2F788D61-7C29-41EE-B1E9-E3C6D6D06F3D}" type="slidenum">
              <a:rPr lang="en-US" smtClean="0"/>
              <a:t>‹#›</a:t>
            </a:fld>
            <a:endParaRPr lang="en-US" dirty="0"/>
          </a:p>
        </p:txBody>
      </p:sp>
    </p:spTree>
    <p:extLst>
      <p:ext uri="{BB962C8B-B14F-4D97-AF65-F5344CB8AC3E}">
        <p14:creationId xmlns:p14="http://schemas.microsoft.com/office/powerpoint/2010/main" val="772447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8137E3-0790-490A-B28C-84F19F4BDE44}"/>
              </a:ext>
            </a:extLst>
          </p:cNvPr>
          <p:cNvSpPr>
            <a:spLocks noGrp="1"/>
          </p:cNvSpPr>
          <p:nvPr>
            <p:ph type="dt" sz="half" idx="10"/>
          </p:nvPr>
        </p:nvSpPr>
        <p:spPr/>
        <p:txBody>
          <a:bodyPr/>
          <a:lstStyle/>
          <a:p>
            <a:fld id="{463C7527-5897-4885-9146-DACD5005359A}" type="datetimeFigureOut">
              <a:rPr lang="en-US" smtClean="0"/>
              <a:t>1/17/2024</a:t>
            </a:fld>
            <a:endParaRPr lang="en-US" dirty="0"/>
          </a:p>
        </p:txBody>
      </p:sp>
      <p:sp>
        <p:nvSpPr>
          <p:cNvPr id="3" name="Footer Placeholder 2">
            <a:extLst>
              <a:ext uri="{FF2B5EF4-FFF2-40B4-BE49-F238E27FC236}">
                <a16:creationId xmlns:a16="http://schemas.microsoft.com/office/drawing/2014/main" id="{C915F78E-E6DF-4363-A383-1537B01E603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3171CDC-A118-4B58-BA81-C6A54C8A1214}"/>
              </a:ext>
            </a:extLst>
          </p:cNvPr>
          <p:cNvSpPr>
            <a:spLocks noGrp="1"/>
          </p:cNvSpPr>
          <p:nvPr>
            <p:ph type="sldNum" sz="quarter" idx="12"/>
          </p:nvPr>
        </p:nvSpPr>
        <p:spPr/>
        <p:txBody>
          <a:bodyPr/>
          <a:lstStyle/>
          <a:p>
            <a:fld id="{2F788D61-7C29-41EE-B1E9-E3C6D6D06F3D}" type="slidenum">
              <a:rPr lang="en-US" smtClean="0"/>
              <a:t>‹#›</a:t>
            </a:fld>
            <a:endParaRPr lang="en-US" dirty="0"/>
          </a:p>
        </p:txBody>
      </p:sp>
    </p:spTree>
    <p:extLst>
      <p:ext uri="{BB962C8B-B14F-4D97-AF65-F5344CB8AC3E}">
        <p14:creationId xmlns:p14="http://schemas.microsoft.com/office/powerpoint/2010/main" val="994829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3A901-4EF9-48EF-8817-361D6D735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BD7870-C053-4F68-A8E1-E90F17E083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A66980D-DB41-4E75-A006-6C858C1536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AE6CC02-2C42-45D3-8143-7D53D284F890}"/>
              </a:ext>
            </a:extLst>
          </p:cNvPr>
          <p:cNvSpPr>
            <a:spLocks noGrp="1"/>
          </p:cNvSpPr>
          <p:nvPr>
            <p:ph type="dt" sz="half" idx="10"/>
          </p:nvPr>
        </p:nvSpPr>
        <p:spPr/>
        <p:txBody>
          <a:bodyPr/>
          <a:lstStyle/>
          <a:p>
            <a:fld id="{463C7527-5897-4885-9146-DACD5005359A}" type="datetimeFigureOut">
              <a:rPr lang="en-US" smtClean="0"/>
              <a:t>1/17/2024</a:t>
            </a:fld>
            <a:endParaRPr lang="en-US" dirty="0"/>
          </a:p>
        </p:txBody>
      </p:sp>
      <p:sp>
        <p:nvSpPr>
          <p:cNvPr id="6" name="Footer Placeholder 5">
            <a:extLst>
              <a:ext uri="{FF2B5EF4-FFF2-40B4-BE49-F238E27FC236}">
                <a16:creationId xmlns:a16="http://schemas.microsoft.com/office/drawing/2014/main" id="{70E37BD4-5AD3-4AE8-B668-AC37AD213EF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6399F5F-1572-4761-9F32-D8E33E2DDB4E}"/>
              </a:ext>
            </a:extLst>
          </p:cNvPr>
          <p:cNvSpPr>
            <a:spLocks noGrp="1"/>
          </p:cNvSpPr>
          <p:nvPr>
            <p:ph type="sldNum" sz="quarter" idx="12"/>
          </p:nvPr>
        </p:nvSpPr>
        <p:spPr/>
        <p:txBody>
          <a:bodyPr/>
          <a:lstStyle/>
          <a:p>
            <a:fld id="{2F788D61-7C29-41EE-B1E9-E3C6D6D06F3D}" type="slidenum">
              <a:rPr lang="en-US" smtClean="0"/>
              <a:t>‹#›</a:t>
            </a:fld>
            <a:endParaRPr lang="en-US" dirty="0"/>
          </a:p>
        </p:txBody>
      </p:sp>
    </p:spTree>
    <p:extLst>
      <p:ext uri="{BB962C8B-B14F-4D97-AF65-F5344CB8AC3E}">
        <p14:creationId xmlns:p14="http://schemas.microsoft.com/office/powerpoint/2010/main" val="2251420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06506-4FA2-4E6D-9905-DB0EE09679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E319E9E-85BE-45FF-9C88-1A046E2DD1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55B245A-C329-43BF-9B56-5F98C6A2F1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DC2F03D-46EE-41C7-9A52-997681071EFD}"/>
              </a:ext>
            </a:extLst>
          </p:cNvPr>
          <p:cNvSpPr>
            <a:spLocks noGrp="1"/>
          </p:cNvSpPr>
          <p:nvPr>
            <p:ph type="dt" sz="half" idx="10"/>
          </p:nvPr>
        </p:nvSpPr>
        <p:spPr/>
        <p:txBody>
          <a:bodyPr/>
          <a:lstStyle/>
          <a:p>
            <a:fld id="{463C7527-5897-4885-9146-DACD5005359A}" type="datetimeFigureOut">
              <a:rPr lang="en-US" smtClean="0"/>
              <a:t>1/17/2024</a:t>
            </a:fld>
            <a:endParaRPr lang="en-US" dirty="0"/>
          </a:p>
        </p:txBody>
      </p:sp>
      <p:sp>
        <p:nvSpPr>
          <p:cNvPr id="6" name="Footer Placeholder 5">
            <a:extLst>
              <a:ext uri="{FF2B5EF4-FFF2-40B4-BE49-F238E27FC236}">
                <a16:creationId xmlns:a16="http://schemas.microsoft.com/office/drawing/2014/main" id="{B6B63AEA-8B9E-4DFB-B1D0-7BDD0D5E266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1FD9F73-8ECA-44F1-914C-25A1B77494E6}"/>
              </a:ext>
            </a:extLst>
          </p:cNvPr>
          <p:cNvSpPr>
            <a:spLocks noGrp="1"/>
          </p:cNvSpPr>
          <p:nvPr>
            <p:ph type="sldNum" sz="quarter" idx="12"/>
          </p:nvPr>
        </p:nvSpPr>
        <p:spPr/>
        <p:txBody>
          <a:bodyPr/>
          <a:lstStyle/>
          <a:p>
            <a:fld id="{2F788D61-7C29-41EE-B1E9-E3C6D6D06F3D}" type="slidenum">
              <a:rPr lang="en-US" smtClean="0"/>
              <a:t>‹#›</a:t>
            </a:fld>
            <a:endParaRPr lang="en-US" dirty="0"/>
          </a:p>
        </p:txBody>
      </p:sp>
    </p:spTree>
    <p:extLst>
      <p:ext uri="{BB962C8B-B14F-4D97-AF65-F5344CB8AC3E}">
        <p14:creationId xmlns:p14="http://schemas.microsoft.com/office/powerpoint/2010/main" val="3361646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8BDA9A-02F9-4238-B37C-D375851F38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81BD89-D555-415F-9F59-A88F2B7FD2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6103D-62F5-4D64-8CCA-037CBB2CF4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3C7527-5897-4885-9146-DACD5005359A}" type="datetimeFigureOut">
              <a:rPr lang="en-US" smtClean="0"/>
              <a:t>1/17/2024</a:t>
            </a:fld>
            <a:endParaRPr lang="en-US" dirty="0"/>
          </a:p>
        </p:txBody>
      </p:sp>
      <p:sp>
        <p:nvSpPr>
          <p:cNvPr id="5" name="Footer Placeholder 4">
            <a:extLst>
              <a:ext uri="{FF2B5EF4-FFF2-40B4-BE49-F238E27FC236}">
                <a16:creationId xmlns:a16="http://schemas.microsoft.com/office/drawing/2014/main" id="{0268A4F4-9395-4ACA-B428-7FDD288102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CC76D49-72DF-461A-8358-0E1CAB10A1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88D61-7C29-41EE-B1E9-E3C6D6D06F3D}" type="slidenum">
              <a:rPr lang="en-US" smtClean="0"/>
              <a:t>‹#›</a:t>
            </a:fld>
            <a:endParaRPr lang="en-US" dirty="0"/>
          </a:p>
        </p:txBody>
      </p:sp>
    </p:spTree>
    <p:extLst>
      <p:ext uri="{BB962C8B-B14F-4D97-AF65-F5344CB8AC3E}">
        <p14:creationId xmlns:p14="http://schemas.microsoft.com/office/powerpoint/2010/main" val="2919875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apalmer@culturalcouncil.org" TargetMode="External"/><Relationship Id="rId2" Type="http://schemas.openxmlformats.org/officeDocument/2006/relationships/hyperlink" Target="mailto:john@culturalcouncil.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2D762-38CA-4B60-AFB6-C65DE7C21A9F}"/>
              </a:ext>
            </a:extLst>
          </p:cNvPr>
          <p:cNvSpPr>
            <a:spLocks noGrp="1"/>
          </p:cNvSpPr>
          <p:nvPr>
            <p:ph type="title"/>
          </p:nvPr>
        </p:nvSpPr>
        <p:spPr/>
        <p:txBody>
          <a:bodyPr/>
          <a:lstStyle/>
          <a:p>
            <a:pPr algn="ctr"/>
            <a:r>
              <a:rPr lang="en-US" b="1" dirty="0"/>
              <a:t>CULTURAL SERVICE CAPITAL PROGRAM</a:t>
            </a:r>
          </a:p>
        </p:txBody>
      </p:sp>
      <p:sp>
        <p:nvSpPr>
          <p:cNvPr id="3" name="Content Placeholder 2">
            <a:extLst>
              <a:ext uri="{FF2B5EF4-FFF2-40B4-BE49-F238E27FC236}">
                <a16:creationId xmlns:a16="http://schemas.microsoft.com/office/drawing/2014/main" id="{0FBB087D-010C-4ECE-AD49-C37515B1D9E2}"/>
              </a:ext>
            </a:extLst>
          </p:cNvPr>
          <p:cNvSpPr>
            <a:spLocks noGrp="1"/>
          </p:cNvSpPr>
          <p:nvPr>
            <p:ph idx="1"/>
          </p:nvPr>
        </p:nvSpPr>
        <p:spPr/>
        <p:txBody>
          <a:bodyPr>
            <a:normAutofit/>
          </a:bodyPr>
          <a:lstStyle/>
          <a:p>
            <a:pPr marL="0" indent="0" algn="ctr">
              <a:buNone/>
            </a:pPr>
            <a:r>
              <a:rPr lang="en-US" sz="3600" dirty="0"/>
              <a:t>FY2024 CSCP WORKSHOP</a:t>
            </a:r>
          </a:p>
        </p:txBody>
      </p:sp>
      <p:pic>
        <p:nvPicPr>
          <p:cNvPr id="4" name="Picture 3">
            <a:extLst>
              <a:ext uri="{FF2B5EF4-FFF2-40B4-BE49-F238E27FC236}">
                <a16:creationId xmlns:a16="http://schemas.microsoft.com/office/drawing/2014/main" id="{6B2FE3EE-142C-4D9E-8B14-D913923E82C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63340" y="2649895"/>
            <a:ext cx="4465320" cy="2202024"/>
          </a:xfrm>
          <a:prstGeom prst="rect">
            <a:avLst/>
          </a:prstGeom>
          <a:noFill/>
          <a:ln>
            <a:noFill/>
          </a:ln>
        </p:spPr>
      </p:pic>
    </p:spTree>
    <p:extLst>
      <p:ext uri="{BB962C8B-B14F-4D97-AF65-F5344CB8AC3E}">
        <p14:creationId xmlns:p14="http://schemas.microsoft.com/office/powerpoint/2010/main" val="176843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88404-38F3-409C-9570-BDD1BA6FECB4}"/>
              </a:ext>
            </a:extLst>
          </p:cNvPr>
          <p:cNvSpPr>
            <a:spLocks noGrp="1"/>
          </p:cNvSpPr>
          <p:nvPr>
            <p:ph type="title"/>
          </p:nvPr>
        </p:nvSpPr>
        <p:spPr/>
        <p:txBody>
          <a:bodyPr/>
          <a:lstStyle/>
          <a:p>
            <a:pPr algn="ctr"/>
            <a:r>
              <a:rPr lang="en-US" b="1" dirty="0"/>
              <a:t>COVERED PERIOD &amp; CONTRACT DATE</a:t>
            </a:r>
          </a:p>
        </p:txBody>
      </p:sp>
      <p:sp>
        <p:nvSpPr>
          <p:cNvPr id="3" name="Content Placeholder 2">
            <a:extLst>
              <a:ext uri="{FF2B5EF4-FFF2-40B4-BE49-F238E27FC236}">
                <a16:creationId xmlns:a16="http://schemas.microsoft.com/office/drawing/2014/main" id="{8A4D1DC3-C154-489C-AB39-135661F462F0}"/>
              </a:ext>
            </a:extLst>
          </p:cNvPr>
          <p:cNvSpPr>
            <a:spLocks noGrp="1"/>
          </p:cNvSpPr>
          <p:nvPr>
            <p:ph idx="1"/>
          </p:nvPr>
        </p:nvSpPr>
        <p:spPr/>
        <p:txBody>
          <a:bodyPr/>
          <a:lstStyle/>
          <a:p>
            <a:r>
              <a:rPr lang="en-US" dirty="0"/>
              <a:t>Documentation of paid expenses up to the CSCP award amount must be for the period between Oct. 1, 2023-Sept. 30, 2024</a:t>
            </a:r>
          </a:p>
          <a:p>
            <a:endParaRPr lang="en-US" dirty="0"/>
          </a:p>
          <a:p>
            <a:r>
              <a:rPr lang="en-US" dirty="0"/>
              <a:t>Contract Period:  Oct. 1, 2023-Sept. 30, 2024</a:t>
            </a:r>
          </a:p>
        </p:txBody>
      </p:sp>
    </p:spTree>
    <p:extLst>
      <p:ext uri="{BB962C8B-B14F-4D97-AF65-F5344CB8AC3E}">
        <p14:creationId xmlns:p14="http://schemas.microsoft.com/office/powerpoint/2010/main" val="2971272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261D8-25F1-476E-8363-7F99A23DC768}"/>
              </a:ext>
            </a:extLst>
          </p:cNvPr>
          <p:cNvSpPr>
            <a:spLocks noGrp="1"/>
          </p:cNvSpPr>
          <p:nvPr>
            <p:ph type="title"/>
          </p:nvPr>
        </p:nvSpPr>
        <p:spPr/>
        <p:txBody>
          <a:bodyPr/>
          <a:lstStyle/>
          <a:p>
            <a:pPr algn="ctr"/>
            <a:r>
              <a:rPr lang="en-US" b="1" dirty="0"/>
              <a:t>APPLICATION FORM</a:t>
            </a:r>
          </a:p>
        </p:txBody>
      </p:sp>
      <p:sp>
        <p:nvSpPr>
          <p:cNvPr id="3" name="Content Placeholder 2">
            <a:extLst>
              <a:ext uri="{FF2B5EF4-FFF2-40B4-BE49-F238E27FC236}">
                <a16:creationId xmlns:a16="http://schemas.microsoft.com/office/drawing/2014/main" id="{8EE8868A-E4EB-4534-A79C-A51524F8F2F2}"/>
              </a:ext>
            </a:extLst>
          </p:cNvPr>
          <p:cNvSpPr>
            <a:spLocks noGrp="1"/>
          </p:cNvSpPr>
          <p:nvPr>
            <p:ph idx="1"/>
          </p:nvPr>
        </p:nvSpPr>
        <p:spPr/>
        <p:txBody>
          <a:bodyPr/>
          <a:lstStyle/>
          <a:p>
            <a:r>
              <a:rPr lang="en-US" dirty="0"/>
              <a:t>Narrative Questions</a:t>
            </a:r>
          </a:p>
          <a:p>
            <a:endParaRPr lang="en-US" dirty="0"/>
          </a:p>
          <a:p>
            <a:endParaRPr lang="en-US" dirty="0"/>
          </a:p>
          <a:p>
            <a:r>
              <a:rPr lang="en-US" dirty="0"/>
              <a:t>Pre-Award Budget Form</a:t>
            </a:r>
          </a:p>
        </p:txBody>
      </p:sp>
    </p:spTree>
    <p:extLst>
      <p:ext uri="{BB962C8B-B14F-4D97-AF65-F5344CB8AC3E}">
        <p14:creationId xmlns:p14="http://schemas.microsoft.com/office/powerpoint/2010/main" val="1799215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9E32B-5681-47B7-AC49-878515B0F67E}"/>
              </a:ext>
            </a:extLst>
          </p:cNvPr>
          <p:cNvSpPr>
            <a:spLocks noGrp="1"/>
          </p:cNvSpPr>
          <p:nvPr>
            <p:ph type="title"/>
          </p:nvPr>
        </p:nvSpPr>
        <p:spPr/>
        <p:txBody>
          <a:bodyPr/>
          <a:lstStyle/>
          <a:p>
            <a:pPr algn="ctr"/>
            <a:r>
              <a:rPr lang="en-US" b="1" dirty="0"/>
              <a:t>EVALUATION</a:t>
            </a:r>
          </a:p>
        </p:txBody>
      </p:sp>
      <p:sp>
        <p:nvSpPr>
          <p:cNvPr id="3" name="Content Placeholder 2">
            <a:extLst>
              <a:ext uri="{FF2B5EF4-FFF2-40B4-BE49-F238E27FC236}">
                <a16:creationId xmlns:a16="http://schemas.microsoft.com/office/drawing/2014/main" id="{6070C7A0-8D2D-4EF5-BD9C-072593D4CEEA}"/>
              </a:ext>
            </a:extLst>
          </p:cNvPr>
          <p:cNvSpPr>
            <a:spLocks noGrp="1"/>
          </p:cNvSpPr>
          <p:nvPr>
            <p:ph idx="1"/>
          </p:nvPr>
        </p:nvSpPr>
        <p:spPr/>
        <p:txBody>
          <a:bodyPr/>
          <a:lstStyle/>
          <a:p>
            <a:r>
              <a:rPr lang="en-US" dirty="0"/>
              <a:t>Grant applications will be reviewed and scored by the CSGP Committee.</a:t>
            </a:r>
          </a:p>
          <a:p>
            <a:endParaRPr lang="en-US" dirty="0"/>
          </a:p>
          <a:p>
            <a:r>
              <a:rPr lang="en-US" dirty="0"/>
              <a:t>Scoring Statements assess the merits of the project and how well it meets the eligibility criteria of the program.</a:t>
            </a:r>
          </a:p>
          <a:p>
            <a:endParaRPr lang="en-US" dirty="0"/>
          </a:p>
          <a:p>
            <a:r>
              <a:rPr lang="en-US" dirty="0"/>
              <a:t>Addition of “Safety” as a special consideration of merit</a:t>
            </a:r>
          </a:p>
        </p:txBody>
      </p:sp>
    </p:spTree>
    <p:extLst>
      <p:ext uri="{BB962C8B-B14F-4D97-AF65-F5344CB8AC3E}">
        <p14:creationId xmlns:p14="http://schemas.microsoft.com/office/powerpoint/2010/main" val="894793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B72B8-EDED-4496-9804-45A6452E5DBD}"/>
              </a:ext>
            </a:extLst>
          </p:cNvPr>
          <p:cNvSpPr>
            <a:spLocks noGrp="1"/>
          </p:cNvSpPr>
          <p:nvPr>
            <p:ph type="title"/>
          </p:nvPr>
        </p:nvSpPr>
        <p:spPr/>
        <p:txBody>
          <a:bodyPr/>
          <a:lstStyle/>
          <a:p>
            <a:pPr algn="ctr"/>
            <a:r>
              <a:rPr lang="en-US" b="1" dirty="0"/>
              <a:t>GRANT HEARINGS</a:t>
            </a:r>
          </a:p>
        </p:txBody>
      </p:sp>
      <p:sp>
        <p:nvSpPr>
          <p:cNvPr id="3" name="Content Placeholder 2">
            <a:extLst>
              <a:ext uri="{FF2B5EF4-FFF2-40B4-BE49-F238E27FC236}">
                <a16:creationId xmlns:a16="http://schemas.microsoft.com/office/drawing/2014/main" id="{EA6F1F8C-494E-44EE-AE2D-A6F383634D99}"/>
              </a:ext>
            </a:extLst>
          </p:cNvPr>
          <p:cNvSpPr>
            <a:spLocks noGrp="1"/>
          </p:cNvSpPr>
          <p:nvPr>
            <p:ph idx="1"/>
          </p:nvPr>
        </p:nvSpPr>
        <p:spPr/>
        <p:txBody>
          <a:bodyPr>
            <a:normAutofit fontScale="92500" lnSpcReduction="10000"/>
          </a:bodyPr>
          <a:lstStyle/>
          <a:p>
            <a:r>
              <a:rPr lang="en-US" dirty="0"/>
              <a:t>Grant Award Methodology</a:t>
            </a:r>
          </a:p>
          <a:p>
            <a:pPr lvl="1"/>
            <a:r>
              <a:rPr lang="en-US" dirty="0"/>
              <a:t>An iteration model will be used to proportionately allocate CSCP funds to applicants meeting a minimum average score of 70.</a:t>
            </a:r>
          </a:p>
          <a:p>
            <a:pPr lvl="1"/>
            <a:r>
              <a:rPr lang="en-US" dirty="0"/>
              <a:t>CCGJ reserves right to divide applicants into categories for funding.</a:t>
            </a:r>
          </a:p>
          <a:p>
            <a:pPr lvl="1"/>
            <a:r>
              <a:rPr lang="en-US" dirty="0"/>
              <a:t>If requests total less than $1 million, the iteration model will be used to allocate the remainder to organizations with additional eligible expenses and available cash match (as indicated in the application).</a:t>
            </a:r>
          </a:p>
          <a:p>
            <a:r>
              <a:rPr lang="en-US" dirty="0"/>
              <a:t>Appeals – </a:t>
            </a:r>
            <a:r>
              <a:rPr lang="en-US" sz="2400" dirty="0"/>
              <a:t>Refer to appeals procedure in FY24 CSGP Guidelines.  Deadline to submit appeal in writing is COB, Thursday, April 11, 2024.</a:t>
            </a:r>
            <a:endParaRPr lang="en-US" dirty="0"/>
          </a:p>
          <a:p>
            <a:pPr marL="0" indent="0">
              <a:buNone/>
            </a:pPr>
            <a:endParaRPr lang="en-US" dirty="0"/>
          </a:p>
          <a:p>
            <a:r>
              <a:rPr lang="en-US" dirty="0"/>
              <a:t>Final Approval - </a:t>
            </a:r>
            <a:r>
              <a:rPr lang="en-US" sz="2600" dirty="0"/>
              <a:t>The Cultural Council Board of Directors has final approval of awards and will vote to approve CSGP Committee recommendations </a:t>
            </a:r>
          </a:p>
          <a:p>
            <a:endParaRPr lang="en-US" dirty="0"/>
          </a:p>
          <a:p>
            <a:endParaRPr lang="en-US" dirty="0"/>
          </a:p>
          <a:p>
            <a:endParaRPr lang="en-US" dirty="0"/>
          </a:p>
        </p:txBody>
      </p:sp>
    </p:spTree>
    <p:extLst>
      <p:ext uri="{BB962C8B-B14F-4D97-AF65-F5344CB8AC3E}">
        <p14:creationId xmlns:p14="http://schemas.microsoft.com/office/powerpoint/2010/main" val="2820868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8A8C0-20E2-4D68-B237-F7B096983A18}"/>
              </a:ext>
            </a:extLst>
          </p:cNvPr>
          <p:cNvSpPr>
            <a:spLocks noGrp="1"/>
          </p:cNvSpPr>
          <p:nvPr>
            <p:ph type="title"/>
          </p:nvPr>
        </p:nvSpPr>
        <p:spPr/>
        <p:txBody>
          <a:bodyPr/>
          <a:lstStyle/>
          <a:p>
            <a:pPr algn="ctr"/>
            <a:r>
              <a:rPr lang="en-US" b="1" dirty="0"/>
              <a:t>CONTRACT &amp; FUNDS DISTRIBUTION</a:t>
            </a:r>
          </a:p>
        </p:txBody>
      </p:sp>
      <p:sp>
        <p:nvSpPr>
          <p:cNvPr id="3" name="Content Placeholder 2">
            <a:extLst>
              <a:ext uri="{FF2B5EF4-FFF2-40B4-BE49-F238E27FC236}">
                <a16:creationId xmlns:a16="http://schemas.microsoft.com/office/drawing/2014/main" id="{C5C765F7-F8A9-4D2A-A618-B2F486F220D5}"/>
              </a:ext>
            </a:extLst>
          </p:cNvPr>
          <p:cNvSpPr>
            <a:spLocks noGrp="1"/>
          </p:cNvSpPr>
          <p:nvPr>
            <p:ph idx="1"/>
          </p:nvPr>
        </p:nvSpPr>
        <p:spPr/>
        <p:txBody>
          <a:bodyPr>
            <a:normAutofit fontScale="92500" lnSpcReduction="10000"/>
          </a:bodyPr>
          <a:lstStyle/>
          <a:p>
            <a:pPr marL="0" indent="0">
              <a:buNone/>
            </a:pPr>
            <a:r>
              <a:rPr lang="en-US" dirty="0"/>
              <a:t>Contract – </a:t>
            </a:r>
            <a:r>
              <a:rPr lang="en-US" sz="2400" dirty="0"/>
              <a:t>Following board approval of awards</a:t>
            </a:r>
          </a:p>
          <a:p>
            <a:pPr marL="0" indent="0">
              <a:buNone/>
            </a:pPr>
            <a:endParaRPr lang="en-US" dirty="0"/>
          </a:p>
          <a:p>
            <a:pPr marL="0" indent="0">
              <a:buNone/>
            </a:pPr>
            <a:r>
              <a:rPr lang="en-US" dirty="0"/>
              <a:t>INITIAL PAYMENT </a:t>
            </a:r>
          </a:p>
          <a:p>
            <a:r>
              <a:rPr lang="en-US" sz="2600" dirty="0"/>
              <a:t>¾ of total award distributed </a:t>
            </a:r>
          </a:p>
          <a:p>
            <a:r>
              <a:rPr lang="en-US" sz="2600" dirty="0"/>
              <a:t>May 15, 2024 (approximate date)</a:t>
            </a:r>
          </a:p>
          <a:p>
            <a:endParaRPr lang="en-US" dirty="0"/>
          </a:p>
          <a:p>
            <a:pPr marL="0" indent="0">
              <a:buNone/>
            </a:pPr>
            <a:r>
              <a:rPr lang="en-US" dirty="0"/>
              <a:t>FINAL PAYMENT</a:t>
            </a:r>
          </a:p>
          <a:p>
            <a:r>
              <a:rPr lang="en-US" sz="2600" dirty="0"/>
              <a:t>After review of mid-term report to determine status of project</a:t>
            </a:r>
          </a:p>
          <a:p>
            <a:r>
              <a:rPr lang="en-US" sz="2600" dirty="0"/>
              <a:t>Remaining ¼ of award distributed</a:t>
            </a:r>
          </a:p>
          <a:p>
            <a:r>
              <a:rPr lang="en-US" sz="2600" dirty="0"/>
              <a:t>August 15, 2024 (approximate date)</a:t>
            </a:r>
          </a:p>
          <a:p>
            <a:endParaRPr lang="en-US" dirty="0"/>
          </a:p>
          <a:p>
            <a:endParaRPr lang="en-US" dirty="0"/>
          </a:p>
          <a:p>
            <a:endParaRPr lang="en-US" dirty="0"/>
          </a:p>
        </p:txBody>
      </p:sp>
    </p:spTree>
    <p:extLst>
      <p:ext uri="{BB962C8B-B14F-4D97-AF65-F5344CB8AC3E}">
        <p14:creationId xmlns:p14="http://schemas.microsoft.com/office/powerpoint/2010/main" val="4083275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459C4-4015-4EC5-91D2-749448AB3959}"/>
              </a:ext>
            </a:extLst>
          </p:cNvPr>
          <p:cNvSpPr>
            <a:spLocks noGrp="1"/>
          </p:cNvSpPr>
          <p:nvPr>
            <p:ph type="title"/>
          </p:nvPr>
        </p:nvSpPr>
        <p:spPr/>
        <p:txBody>
          <a:bodyPr/>
          <a:lstStyle/>
          <a:p>
            <a:pPr algn="ctr"/>
            <a:r>
              <a:rPr lang="en-US" b="1" dirty="0"/>
              <a:t>REPORTING &amp; COMPLIANCE</a:t>
            </a:r>
          </a:p>
        </p:txBody>
      </p:sp>
      <p:sp>
        <p:nvSpPr>
          <p:cNvPr id="3" name="Content Placeholder 2">
            <a:extLst>
              <a:ext uri="{FF2B5EF4-FFF2-40B4-BE49-F238E27FC236}">
                <a16:creationId xmlns:a16="http://schemas.microsoft.com/office/drawing/2014/main" id="{6612097F-F48D-47BB-A223-2BCCBE9E3CAA}"/>
              </a:ext>
            </a:extLst>
          </p:cNvPr>
          <p:cNvSpPr>
            <a:spLocks noGrp="1"/>
          </p:cNvSpPr>
          <p:nvPr>
            <p:ph idx="1"/>
          </p:nvPr>
        </p:nvSpPr>
        <p:spPr/>
        <p:txBody>
          <a:bodyPr/>
          <a:lstStyle/>
          <a:p>
            <a:endParaRPr lang="en-US" dirty="0"/>
          </a:p>
        </p:txBody>
      </p:sp>
      <p:pic>
        <p:nvPicPr>
          <p:cNvPr id="4" name="Picture 3">
            <a:extLst>
              <a:ext uri="{FF2B5EF4-FFF2-40B4-BE49-F238E27FC236}">
                <a16:creationId xmlns:a16="http://schemas.microsoft.com/office/drawing/2014/main" id="{BBC3547E-8528-4DB2-BB33-6F5C847AC9C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63340" y="2845838"/>
            <a:ext cx="4465320" cy="1940766"/>
          </a:xfrm>
          <a:prstGeom prst="rect">
            <a:avLst/>
          </a:prstGeom>
          <a:noFill/>
          <a:ln>
            <a:noFill/>
          </a:ln>
        </p:spPr>
      </p:pic>
    </p:spTree>
    <p:extLst>
      <p:ext uri="{BB962C8B-B14F-4D97-AF65-F5344CB8AC3E}">
        <p14:creationId xmlns:p14="http://schemas.microsoft.com/office/powerpoint/2010/main" val="3577568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64358-740D-4579-BB09-E215A9EC72BC}"/>
              </a:ext>
            </a:extLst>
          </p:cNvPr>
          <p:cNvSpPr>
            <a:spLocks noGrp="1"/>
          </p:cNvSpPr>
          <p:nvPr>
            <p:ph type="title"/>
          </p:nvPr>
        </p:nvSpPr>
        <p:spPr/>
        <p:txBody>
          <a:bodyPr/>
          <a:lstStyle/>
          <a:p>
            <a:r>
              <a:rPr lang="en-US" b="1" dirty="0"/>
              <a:t>SEGREGATED ACCOUNT – REIMBURSEMENTS</a:t>
            </a:r>
            <a:br>
              <a:rPr lang="en-US" dirty="0"/>
            </a:br>
            <a:endParaRPr lang="en-US" dirty="0"/>
          </a:p>
        </p:txBody>
      </p:sp>
      <p:sp>
        <p:nvSpPr>
          <p:cNvPr id="3" name="Content Placeholder 2">
            <a:extLst>
              <a:ext uri="{FF2B5EF4-FFF2-40B4-BE49-F238E27FC236}">
                <a16:creationId xmlns:a16="http://schemas.microsoft.com/office/drawing/2014/main" id="{8B7DDC37-ED9E-4DD9-A5E3-AB011B084C7C}"/>
              </a:ext>
            </a:extLst>
          </p:cNvPr>
          <p:cNvSpPr>
            <a:spLocks noGrp="1"/>
          </p:cNvSpPr>
          <p:nvPr>
            <p:ph idx="1"/>
          </p:nvPr>
        </p:nvSpPr>
        <p:spPr/>
        <p:txBody>
          <a:bodyPr>
            <a:normAutofit/>
          </a:bodyPr>
          <a:lstStyle/>
          <a:p>
            <a:r>
              <a:rPr lang="en-US" dirty="0"/>
              <a:t>EXTREMELY IMPORTANT:</a:t>
            </a:r>
          </a:p>
          <a:p>
            <a:r>
              <a:rPr lang="en-US" dirty="0"/>
              <a:t>Maintain funds in CSGP segregated account!</a:t>
            </a:r>
          </a:p>
          <a:p>
            <a:r>
              <a:rPr lang="en-US" dirty="0"/>
              <a:t>Expenses can be paid directly from segregated account.</a:t>
            </a:r>
          </a:p>
          <a:p>
            <a:r>
              <a:rPr lang="en-US" dirty="0"/>
              <a:t>REIMBURSEMENTS – CSCP funds may be used to reimburse grant expenses occurring between Oct. 1, 2023-Sept. 30, 2024.</a:t>
            </a:r>
          </a:p>
          <a:p>
            <a:r>
              <a:rPr lang="en-US" dirty="0"/>
              <a:t>DO NOT transfer funds until expense has occurred and been paid by agency funds.  Proof of payment will be required.</a:t>
            </a:r>
          </a:p>
          <a:p>
            <a:r>
              <a:rPr lang="en-US" dirty="0"/>
              <a:t>Council Auditor – Strict guidance on use of segregated account.  An offense results in being placed on City’s Non-compliance List.  </a:t>
            </a:r>
          </a:p>
          <a:p>
            <a:endParaRPr lang="en-US" dirty="0"/>
          </a:p>
        </p:txBody>
      </p:sp>
    </p:spTree>
    <p:extLst>
      <p:ext uri="{BB962C8B-B14F-4D97-AF65-F5344CB8AC3E}">
        <p14:creationId xmlns:p14="http://schemas.microsoft.com/office/powerpoint/2010/main" val="209489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568D4-09C8-4E4C-A173-6A474910993B}"/>
              </a:ext>
            </a:extLst>
          </p:cNvPr>
          <p:cNvSpPr>
            <a:spLocks noGrp="1"/>
          </p:cNvSpPr>
          <p:nvPr>
            <p:ph type="title"/>
          </p:nvPr>
        </p:nvSpPr>
        <p:spPr/>
        <p:txBody>
          <a:bodyPr/>
          <a:lstStyle/>
          <a:p>
            <a:pPr algn="ctr"/>
            <a:r>
              <a:rPr lang="en-US" b="1" dirty="0"/>
              <a:t>MID-TERM REPORT</a:t>
            </a:r>
          </a:p>
        </p:txBody>
      </p:sp>
      <p:sp>
        <p:nvSpPr>
          <p:cNvPr id="3" name="Content Placeholder 2">
            <a:extLst>
              <a:ext uri="{FF2B5EF4-FFF2-40B4-BE49-F238E27FC236}">
                <a16:creationId xmlns:a16="http://schemas.microsoft.com/office/drawing/2014/main" id="{DB6D0CF5-81D5-4B28-BA59-0686A6DB592C}"/>
              </a:ext>
            </a:extLst>
          </p:cNvPr>
          <p:cNvSpPr>
            <a:spLocks noGrp="1"/>
          </p:cNvSpPr>
          <p:nvPr>
            <p:ph idx="1"/>
          </p:nvPr>
        </p:nvSpPr>
        <p:spPr/>
        <p:txBody>
          <a:bodyPr/>
          <a:lstStyle/>
          <a:p>
            <a:r>
              <a:rPr lang="en-US" dirty="0"/>
              <a:t>Deadline – July 15, 2024</a:t>
            </a:r>
          </a:p>
          <a:p>
            <a:endParaRPr lang="en-US" dirty="0"/>
          </a:p>
          <a:p>
            <a:r>
              <a:rPr lang="en-US" dirty="0"/>
              <a:t>Project, expense, and matching funds update</a:t>
            </a:r>
          </a:p>
          <a:p>
            <a:endParaRPr lang="en-US" dirty="0"/>
          </a:p>
          <a:p>
            <a:r>
              <a:rPr lang="en-US" dirty="0"/>
              <a:t>Final payment contingent on status of project</a:t>
            </a:r>
          </a:p>
          <a:p>
            <a:endParaRPr lang="en-US" dirty="0"/>
          </a:p>
          <a:p>
            <a:r>
              <a:rPr lang="en-US" dirty="0"/>
              <a:t>Because operating and capital both come under CSGP and are COJ-funded, if a report is late for one program, then it affects payment for the other grant program</a:t>
            </a:r>
          </a:p>
          <a:p>
            <a:endParaRPr lang="en-US" dirty="0"/>
          </a:p>
        </p:txBody>
      </p:sp>
    </p:spTree>
    <p:extLst>
      <p:ext uri="{BB962C8B-B14F-4D97-AF65-F5344CB8AC3E}">
        <p14:creationId xmlns:p14="http://schemas.microsoft.com/office/powerpoint/2010/main" val="2546522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77E3A-D960-4171-9F98-10EB0BF70E33}"/>
              </a:ext>
            </a:extLst>
          </p:cNvPr>
          <p:cNvSpPr>
            <a:spLocks noGrp="1"/>
          </p:cNvSpPr>
          <p:nvPr>
            <p:ph type="title"/>
          </p:nvPr>
        </p:nvSpPr>
        <p:spPr/>
        <p:txBody>
          <a:bodyPr/>
          <a:lstStyle/>
          <a:p>
            <a:pPr algn="ctr"/>
            <a:r>
              <a:rPr lang="en-US" b="1" dirty="0"/>
              <a:t>FINAL REPORT FORMS</a:t>
            </a:r>
          </a:p>
        </p:txBody>
      </p:sp>
      <p:sp>
        <p:nvSpPr>
          <p:cNvPr id="3" name="Content Placeholder 2">
            <a:extLst>
              <a:ext uri="{FF2B5EF4-FFF2-40B4-BE49-F238E27FC236}">
                <a16:creationId xmlns:a16="http://schemas.microsoft.com/office/drawing/2014/main" id="{C4A5F1D0-A47F-4F35-A28E-1B84599CD090}"/>
              </a:ext>
            </a:extLst>
          </p:cNvPr>
          <p:cNvSpPr>
            <a:spLocks noGrp="1"/>
          </p:cNvSpPr>
          <p:nvPr>
            <p:ph idx="1"/>
          </p:nvPr>
        </p:nvSpPr>
        <p:spPr/>
        <p:txBody>
          <a:bodyPr/>
          <a:lstStyle/>
          <a:p>
            <a:r>
              <a:rPr lang="en-US" dirty="0"/>
              <a:t>Organizations with total funding </a:t>
            </a:r>
            <a:r>
              <a:rPr lang="en-US" u="sng" dirty="0"/>
              <a:t>less than $100k </a:t>
            </a:r>
            <a:r>
              <a:rPr lang="en-US" dirty="0"/>
              <a:t>(CSG + Capital):</a:t>
            </a:r>
          </a:p>
          <a:p>
            <a:endParaRPr lang="en-US" dirty="0"/>
          </a:p>
          <a:p>
            <a:pPr lvl="1"/>
            <a:r>
              <a:rPr lang="en-US" dirty="0"/>
              <a:t>Form E2 + Sept. 30, 2024 CSGP Segregated Bank Statement</a:t>
            </a:r>
          </a:p>
          <a:p>
            <a:endParaRPr lang="en-US" dirty="0"/>
          </a:p>
          <a:p>
            <a:pPr lvl="1"/>
            <a:r>
              <a:rPr lang="en-US" dirty="0"/>
              <a:t>Narrative</a:t>
            </a:r>
          </a:p>
          <a:p>
            <a:endParaRPr lang="en-US" dirty="0"/>
          </a:p>
          <a:p>
            <a:r>
              <a:rPr lang="en-US" dirty="0"/>
              <a:t>Deadline:  October 24, 2024</a:t>
            </a:r>
          </a:p>
          <a:p>
            <a:endParaRPr lang="en-US" dirty="0"/>
          </a:p>
        </p:txBody>
      </p:sp>
    </p:spTree>
    <p:extLst>
      <p:ext uri="{BB962C8B-B14F-4D97-AF65-F5344CB8AC3E}">
        <p14:creationId xmlns:p14="http://schemas.microsoft.com/office/powerpoint/2010/main" val="3588895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79B52-8F12-4CE4-A33C-7020ABF062F0}"/>
              </a:ext>
            </a:extLst>
          </p:cNvPr>
          <p:cNvSpPr>
            <a:spLocks noGrp="1"/>
          </p:cNvSpPr>
          <p:nvPr>
            <p:ph type="title"/>
          </p:nvPr>
        </p:nvSpPr>
        <p:spPr/>
        <p:txBody>
          <a:bodyPr/>
          <a:lstStyle/>
          <a:p>
            <a:pPr algn="ctr"/>
            <a:r>
              <a:rPr lang="en-US" b="1" dirty="0"/>
              <a:t>FINAL REPORTING</a:t>
            </a:r>
          </a:p>
        </p:txBody>
      </p:sp>
      <p:sp>
        <p:nvSpPr>
          <p:cNvPr id="3" name="Content Placeholder 2">
            <a:extLst>
              <a:ext uri="{FF2B5EF4-FFF2-40B4-BE49-F238E27FC236}">
                <a16:creationId xmlns:a16="http://schemas.microsoft.com/office/drawing/2014/main" id="{9627738D-411D-4174-B725-7494FB8D9822}"/>
              </a:ext>
            </a:extLst>
          </p:cNvPr>
          <p:cNvSpPr>
            <a:spLocks noGrp="1"/>
          </p:cNvSpPr>
          <p:nvPr>
            <p:ph idx="1"/>
          </p:nvPr>
        </p:nvSpPr>
        <p:spPr/>
        <p:txBody>
          <a:bodyPr/>
          <a:lstStyle/>
          <a:p>
            <a:r>
              <a:rPr lang="en-US" dirty="0"/>
              <a:t>Organizations with funds of </a:t>
            </a:r>
            <a:r>
              <a:rPr lang="en-US" u="sng" dirty="0"/>
              <a:t>$100k and above </a:t>
            </a:r>
            <a:r>
              <a:rPr lang="en-US" dirty="0"/>
              <a:t>(CSG + Capital)</a:t>
            </a:r>
          </a:p>
          <a:p>
            <a:endParaRPr lang="en-US" dirty="0"/>
          </a:p>
          <a:p>
            <a:r>
              <a:rPr lang="en-US" sz="2400" dirty="0"/>
              <a:t>Audit Requirement – Schedule</a:t>
            </a:r>
          </a:p>
          <a:p>
            <a:r>
              <a:rPr lang="en-US" sz="2400" dirty="0"/>
              <a:t>Use template – includes CSGP and Capital</a:t>
            </a:r>
          </a:p>
          <a:p>
            <a:r>
              <a:rPr lang="en-US" sz="2400" dirty="0"/>
              <a:t>Deadline: 110 days after organization’s FYE (special note on timing of audit)</a:t>
            </a:r>
          </a:p>
          <a:p>
            <a:endParaRPr lang="en-US" sz="2400" dirty="0"/>
          </a:p>
          <a:p>
            <a:r>
              <a:rPr lang="en-US" sz="2400" dirty="0"/>
              <a:t>FORM E2 + Sept. 30, 2024 CSGP segregated bank statement</a:t>
            </a:r>
          </a:p>
          <a:p>
            <a:r>
              <a:rPr lang="en-US" sz="2400" dirty="0"/>
              <a:t>Narrative</a:t>
            </a:r>
          </a:p>
          <a:p>
            <a:r>
              <a:rPr lang="en-US" sz="2400" dirty="0"/>
              <a:t>Deadline:  Oct. 24, 2024</a:t>
            </a:r>
          </a:p>
          <a:p>
            <a:endParaRPr lang="en-US" dirty="0"/>
          </a:p>
          <a:p>
            <a:endParaRPr lang="en-US" dirty="0"/>
          </a:p>
        </p:txBody>
      </p:sp>
    </p:spTree>
    <p:extLst>
      <p:ext uri="{BB962C8B-B14F-4D97-AF65-F5344CB8AC3E}">
        <p14:creationId xmlns:p14="http://schemas.microsoft.com/office/powerpoint/2010/main" val="3794872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A7406-88F1-421F-BA7B-CFACEDD43609}"/>
              </a:ext>
            </a:extLst>
          </p:cNvPr>
          <p:cNvSpPr>
            <a:spLocks noGrp="1"/>
          </p:cNvSpPr>
          <p:nvPr>
            <p:ph type="title"/>
          </p:nvPr>
        </p:nvSpPr>
        <p:spPr/>
        <p:txBody>
          <a:bodyPr/>
          <a:lstStyle/>
          <a:p>
            <a:pPr algn="ctr"/>
            <a:r>
              <a:rPr lang="en-US" b="1" dirty="0"/>
              <a:t>CSCP GRANT OVERVIEW</a:t>
            </a:r>
          </a:p>
        </p:txBody>
      </p:sp>
      <p:sp>
        <p:nvSpPr>
          <p:cNvPr id="6" name="Content Placeholder 5">
            <a:extLst>
              <a:ext uri="{FF2B5EF4-FFF2-40B4-BE49-F238E27FC236}">
                <a16:creationId xmlns:a16="http://schemas.microsoft.com/office/drawing/2014/main" id="{29CBA299-0CB7-44D8-9FF0-3BF7AE0E5762}"/>
              </a:ext>
            </a:extLst>
          </p:cNvPr>
          <p:cNvSpPr>
            <a:spLocks noGrp="1"/>
          </p:cNvSpPr>
          <p:nvPr>
            <p:ph idx="1"/>
          </p:nvPr>
        </p:nvSpPr>
        <p:spPr/>
        <p:txBody>
          <a:bodyPr/>
          <a:lstStyle/>
          <a:p>
            <a:pPr marL="0" indent="0">
              <a:buNone/>
            </a:pPr>
            <a:r>
              <a:rPr lang="en-US" b="1" dirty="0"/>
              <a:t>Purpose of Capital Grant Program</a:t>
            </a:r>
            <a:r>
              <a:rPr lang="en-US" dirty="0"/>
              <a:t>: </a:t>
            </a:r>
          </a:p>
          <a:p>
            <a:r>
              <a:rPr lang="en-US" dirty="0"/>
              <a:t>To cover qualifying expenses related to the renovation, construction, or acquisition of cultural facilities.  </a:t>
            </a:r>
          </a:p>
          <a:p>
            <a:r>
              <a:rPr lang="en-US" dirty="0"/>
              <a:t>A cultural facility is a building used primarily for the programming, production, presentation, exhibition or any combination of the above functions of any of the arts and cultural disciplines.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86133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5E332-941A-4992-BDC9-4B7B9C6683AD}"/>
              </a:ext>
            </a:extLst>
          </p:cNvPr>
          <p:cNvSpPr>
            <a:spLocks noGrp="1"/>
          </p:cNvSpPr>
          <p:nvPr>
            <p:ph type="title"/>
          </p:nvPr>
        </p:nvSpPr>
        <p:spPr/>
        <p:txBody>
          <a:bodyPr/>
          <a:lstStyle/>
          <a:p>
            <a:r>
              <a:rPr lang="en-US" b="1" dirty="0"/>
              <a:t>Total CSGP funds in excess of $500k</a:t>
            </a:r>
          </a:p>
        </p:txBody>
      </p:sp>
      <p:sp>
        <p:nvSpPr>
          <p:cNvPr id="3" name="Content Placeholder 2">
            <a:extLst>
              <a:ext uri="{FF2B5EF4-FFF2-40B4-BE49-F238E27FC236}">
                <a16:creationId xmlns:a16="http://schemas.microsoft.com/office/drawing/2014/main" id="{95E8A339-C2DF-4526-B7F7-E48E6A6BF43C}"/>
              </a:ext>
            </a:extLst>
          </p:cNvPr>
          <p:cNvSpPr>
            <a:spLocks noGrp="1"/>
          </p:cNvSpPr>
          <p:nvPr>
            <p:ph idx="1"/>
          </p:nvPr>
        </p:nvSpPr>
        <p:spPr/>
        <p:txBody>
          <a:bodyPr>
            <a:normAutofit fontScale="92500" lnSpcReduction="10000"/>
          </a:bodyPr>
          <a:lstStyle/>
          <a:p>
            <a:r>
              <a:rPr lang="en-US" sz="2600" dirty="0"/>
              <a:t>From Chapter 118:</a:t>
            </a:r>
          </a:p>
          <a:p>
            <a:r>
              <a:rPr lang="en-US" sz="2600" dirty="0"/>
              <a:t>In the case of each recipient receiving City funding, either from one City funding source or cumulatively from several City funding sources, an amount in excess of $500,000, furnishing the City a copy of an audit report conducted in accordance with both GAAS and Government Auditing Standards (GAS) issued by the Comptroller General of the United States, and if applicable the provisions of Office of Management and Budget Circular A-133, "Audits of Institutions of Higher Education and Other Nonprofit Organizations," of its financial affairs for its fiscal year ending within the current fiscal year of the City made by an independent certified public accountant. This report shall be due within 120 days of the close of the recipient's fiscal year and, in addition to the information described above, this report shall present information regarding its use of city funding based on the City's fiscal year of October 1 through September 30.</a:t>
            </a:r>
          </a:p>
          <a:p>
            <a:endParaRPr lang="en-US" dirty="0"/>
          </a:p>
        </p:txBody>
      </p:sp>
    </p:spTree>
    <p:extLst>
      <p:ext uri="{BB962C8B-B14F-4D97-AF65-F5344CB8AC3E}">
        <p14:creationId xmlns:p14="http://schemas.microsoft.com/office/powerpoint/2010/main" val="3225949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9580D-03D6-4799-B404-E34851D3F10F}"/>
              </a:ext>
            </a:extLst>
          </p:cNvPr>
          <p:cNvSpPr>
            <a:spLocks noGrp="1"/>
          </p:cNvSpPr>
          <p:nvPr>
            <p:ph type="title"/>
          </p:nvPr>
        </p:nvSpPr>
        <p:spPr/>
        <p:txBody>
          <a:bodyPr/>
          <a:lstStyle/>
          <a:p>
            <a:pPr algn="ctr"/>
            <a:r>
              <a:rPr lang="en-US" b="1" dirty="0"/>
              <a:t>DOCUMENTATION</a:t>
            </a:r>
          </a:p>
        </p:txBody>
      </p:sp>
      <p:sp>
        <p:nvSpPr>
          <p:cNvPr id="3" name="Content Placeholder 2">
            <a:extLst>
              <a:ext uri="{FF2B5EF4-FFF2-40B4-BE49-F238E27FC236}">
                <a16:creationId xmlns:a16="http://schemas.microsoft.com/office/drawing/2014/main" id="{EAA5FC20-7537-4AC9-87F5-6F7729399D00}"/>
              </a:ext>
            </a:extLst>
          </p:cNvPr>
          <p:cNvSpPr>
            <a:spLocks noGrp="1"/>
          </p:cNvSpPr>
          <p:nvPr>
            <p:ph idx="1"/>
          </p:nvPr>
        </p:nvSpPr>
        <p:spPr/>
        <p:txBody>
          <a:bodyPr/>
          <a:lstStyle/>
          <a:p>
            <a:r>
              <a:rPr lang="en-US" dirty="0"/>
              <a:t>Bank statements</a:t>
            </a:r>
          </a:p>
          <a:p>
            <a:r>
              <a:rPr lang="en-US" dirty="0"/>
              <a:t>Documentation of expense</a:t>
            </a:r>
          </a:p>
          <a:p>
            <a:r>
              <a:rPr lang="en-US" dirty="0"/>
              <a:t>Proof of Payment </a:t>
            </a:r>
          </a:p>
          <a:p>
            <a:endParaRPr lang="en-US" dirty="0"/>
          </a:p>
          <a:p>
            <a:r>
              <a:rPr lang="en-US" dirty="0"/>
              <a:t>Proof of Match</a:t>
            </a:r>
          </a:p>
          <a:p>
            <a:r>
              <a:rPr lang="en-US" dirty="0"/>
              <a:t>TIMING of submission of documentation</a:t>
            </a:r>
          </a:p>
          <a:p>
            <a:endParaRPr lang="en-US" dirty="0"/>
          </a:p>
          <a:p>
            <a:r>
              <a:rPr lang="en-US" dirty="0"/>
              <a:t>5-year record retention for Capital Grant</a:t>
            </a:r>
          </a:p>
          <a:p>
            <a:endParaRPr lang="en-US" dirty="0"/>
          </a:p>
          <a:p>
            <a:endParaRPr lang="en-US" dirty="0"/>
          </a:p>
        </p:txBody>
      </p:sp>
    </p:spTree>
    <p:extLst>
      <p:ext uri="{BB962C8B-B14F-4D97-AF65-F5344CB8AC3E}">
        <p14:creationId xmlns:p14="http://schemas.microsoft.com/office/powerpoint/2010/main" val="4171212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A90EA-8B6B-495B-9D5E-159E27F97464}"/>
              </a:ext>
            </a:extLst>
          </p:cNvPr>
          <p:cNvSpPr>
            <a:spLocks noGrp="1"/>
          </p:cNvSpPr>
          <p:nvPr>
            <p:ph type="title"/>
          </p:nvPr>
        </p:nvSpPr>
        <p:spPr/>
        <p:txBody>
          <a:bodyPr/>
          <a:lstStyle/>
          <a:p>
            <a:pPr algn="ctr"/>
            <a:r>
              <a:rPr lang="en-US" b="1" dirty="0"/>
              <a:t>RESTRICTIVE COVENANT</a:t>
            </a:r>
          </a:p>
        </p:txBody>
      </p:sp>
      <p:sp>
        <p:nvSpPr>
          <p:cNvPr id="3" name="Content Placeholder 2">
            <a:extLst>
              <a:ext uri="{FF2B5EF4-FFF2-40B4-BE49-F238E27FC236}">
                <a16:creationId xmlns:a16="http://schemas.microsoft.com/office/drawing/2014/main" id="{2CF396A2-BCB3-46BF-96DA-FDC784CC8ED6}"/>
              </a:ext>
            </a:extLst>
          </p:cNvPr>
          <p:cNvSpPr>
            <a:spLocks noGrp="1"/>
          </p:cNvSpPr>
          <p:nvPr>
            <p:ph idx="1"/>
          </p:nvPr>
        </p:nvSpPr>
        <p:spPr/>
        <p:txBody>
          <a:bodyPr/>
          <a:lstStyle/>
          <a:p>
            <a:r>
              <a:rPr lang="en-US" dirty="0"/>
              <a:t>Award of $25k or above requires the filing of a Restrictive Covenant with the Duval County Clerk of Court.</a:t>
            </a:r>
          </a:p>
          <a:p>
            <a:pPr marL="0" indent="0">
              <a:buNone/>
            </a:pPr>
            <a:endParaRPr lang="en-US" dirty="0"/>
          </a:p>
          <a:p>
            <a:r>
              <a:rPr lang="en-US" dirty="0"/>
              <a:t>The Restrictive Covenant certifies that the facility will be used for a </a:t>
            </a:r>
            <a:r>
              <a:rPr lang="en-US"/>
              <a:t>cultural purpose </a:t>
            </a:r>
            <a:r>
              <a:rPr lang="en-US" dirty="0"/>
              <a:t>for a minimum of 10 years.</a:t>
            </a:r>
          </a:p>
          <a:p>
            <a:endParaRPr lang="en-US" dirty="0"/>
          </a:p>
          <a:p>
            <a:r>
              <a:rPr lang="en-US" dirty="0"/>
              <a:t>Restrictive Covenant template available.</a:t>
            </a:r>
          </a:p>
        </p:txBody>
      </p:sp>
    </p:spTree>
    <p:extLst>
      <p:ext uri="{BB962C8B-B14F-4D97-AF65-F5344CB8AC3E}">
        <p14:creationId xmlns:p14="http://schemas.microsoft.com/office/powerpoint/2010/main" val="3615597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ECDF6-E432-47CB-9C40-5551431EB257}"/>
              </a:ext>
            </a:extLst>
          </p:cNvPr>
          <p:cNvSpPr>
            <a:spLocks noGrp="1"/>
          </p:cNvSpPr>
          <p:nvPr>
            <p:ph type="title"/>
          </p:nvPr>
        </p:nvSpPr>
        <p:spPr/>
        <p:txBody>
          <a:bodyPr/>
          <a:lstStyle/>
          <a:p>
            <a:pPr algn="ctr"/>
            <a:r>
              <a:rPr lang="en-US" b="1" dirty="0"/>
              <a:t>FUNDING ACKNOWLEDGEMENT</a:t>
            </a:r>
          </a:p>
        </p:txBody>
      </p:sp>
      <p:sp>
        <p:nvSpPr>
          <p:cNvPr id="3" name="Content Placeholder 2">
            <a:extLst>
              <a:ext uri="{FF2B5EF4-FFF2-40B4-BE49-F238E27FC236}">
                <a16:creationId xmlns:a16="http://schemas.microsoft.com/office/drawing/2014/main" id="{BE23AB69-2D5F-406B-962E-F3884CD7468E}"/>
              </a:ext>
            </a:extLst>
          </p:cNvPr>
          <p:cNvSpPr>
            <a:spLocks noGrp="1"/>
          </p:cNvSpPr>
          <p:nvPr>
            <p:ph idx="1"/>
          </p:nvPr>
        </p:nvSpPr>
        <p:spPr>
          <a:xfrm>
            <a:off x="903514" y="1825625"/>
            <a:ext cx="10515600" cy="4351338"/>
          </a:xfrm>
        </p:spPr>
        <p:txBody>
          <a:bodyPr/>
          <a:lstStyle/>
          <a:p>
            <a:endParaRPr lang="en-US" dirty="0"/>
          </a:p>
          <a:p>
            <a:r>
              <a:rPr lang="en-US" sz="2400" dirty="0"/>
              <a:t>Statement:  </a:t>
            </a:r>
            <a:r>
              <a:rPr lang="en-US" sz="2400" i="1" dirty="0"/>
              <a:t>This project is funded in part by the City of Jacksonville through the Cultural Council of Greater Jacksonville’s Cultural Service Capital Program.</a:t>
            </a:r>
          </a:p>
          <a:p>
            <a:r>
              <a:rPr lang="en-US" sz="2400" dirty="0"/>
              <a:t>Please use Cultural Council’s new logo:</a:t>
            </a:r>
          </a:p>
          <a:p>
            <a:endParaRPr lang="en-US" dirty="0"/>
          </a:p>
          <a:p>
            <a:endParaRPr lang="en-US" dirty="0"/>
          </a:p>
          <a:p>
            <a:pPr marL="0" indent="0" algn="ctr">
              <a:buNone/>
            </a:pPr>
            <a:endParaRPr lang="en-US" dirty="0"/>
          </a:p>
          <a:p>
            <a:endParaRPr lang="en-US" dirty="0"/>
          </a:p>
          <a:p>
            <a:endParaRPr lang="en-US" dirty="0"/>
          </a:p>
          <a:p>
            <a:endParaRPr lang="en-US" dirty="0"/>
          </a:p>
        </p:txBody>
      </p:sp>
      <p:pic>
        <p:nvPicPr>
          <p:cNvPr id="4" name="Picture 3">
            <a:extLst>
              <a:ext uri="{FF2B5EF4-FFF2-40B4-BE49-F238E27FC236}">
                <a16:creationId xmlns:a16="http://schemas.microsoft.com/office/drawing/2014/main" id="{CC70F4CB-A7C6-488C-8D74-5149C9FF8BC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63340" y="4208106"/>
            <a:ext cx="4465320" cy="1968857"/>
          </a:xfrm>
          <a:prstGeom prst="rect">
            <a:avLst/>
          </a:prstGeom>
          <a:noFill/>
          <a:ln>
            <a:noFill/>
          </a:ln>
        </p:spPr>
      </p:pic>
    </p:spTree>
    <p:extLst>
      <p:ext uri="{BB962C8B-B14F-4D97-AF65-F5344CB8AC3E}">
        <p14:creationId xmlns:p14="http://schemas.microsoft.com/office/powerpoint/2010/main" val="24661435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B8390-5162-4D77-944B-3C189072AFBE}"/>
              </a:ext>
            </a:extLst>
          </p:cNvPr>
          <p:cNvSpPr>
            <a:spLocks noGrp="1"/>
          </p:cNvSpPr>
          <p:nvPr>
            <p:ph type="title"/>
          </p:nvPr>
        </p:nvSpPr>
        <p:spPr/>
        <p:txBody>
          <a:bodyPr/>
          <a:lstStyle/>
          <a:p>
            <a:pPr algn="ctr"/>
            <a:r>
              <a:rPr lang="en-US" b="1" dirty="0"/>
              <a:t>MISC</a:t>
            </a:r>
          </a:p>
        </p:txBody>
      </p:sp>
      <p:sp>
        <p:nvSpPr>
          <p:cNvPr id="3" name="Content Placeholder 2">
            <a:extLst>
              <a:ext uri="{FF2B5EF4-FFF2-40B4-BE49-F238E27FC236}">
                <a16:creationId xmlns:a16="http://schemas.microsoft.com/office/drawing/2014/main" id="{31F49D82-8276-4E2C-BB8E-058867EB0C38}"/>
              </a:ext>
            </a:extLst>
          </p:cNvPr>
          <p:cNvSpPr>
            <a:spLocks noGrp="1"/>
          </p:cNvSpPr>
          <p:nvPr>
            <p:ph idx="1"/>
          </p:nvPr>
        </p:nvSpPr>
        <p:spPr/>
        <p:txBody>
          <a:bodyPr/>
          <a:lstStyle/>
          <a:p>
            <a:r>
              <a:rPr lang="en-US" dirty="0"/>
              <a:t>Communication!  Please let us know is an issue or if a question.  Please don’t make assumptions.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964419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2FDFF-6DF7-43C0-B0DB-BFDFB13DFD84}"/>
              </a:ext>
            </a:extLst>
          </p:cNvPr>
          <p:cNvSpPr>
            <a:spLocks noGrp="1"/>
          </p:cNvSpPr>
          <p:nvPr>
            <p:ph type="title"/>
          </p:nvPr>
        </p:nvSpPr>
        <p:spPr/>
        <p:txBody>
          <a:bodyPr/>
          <a:lstStyle/>
          <a:p>
            <a:pPr algn="ctr"/>
            <a:r>
              <a:rPr lang="en-US" b="1" dirty="0"/>
              <a:t>QUESTIONS?</a:t>
            </a:r>
          </a:p>
        </p:txBody>
      </p:sp>
      <p:sp>
        <p:nvSpPr>
          <p:cNvPr id="3" name="Content Placeholder 2">
            <a:extLst>
              <a:ext uri="{FF2B5EF4-FFF2-40B4-BE49-F238E27FC236}">
                <a16:creationId xmlns:a16="http://schemas.microsoft.com/office/drawing/2014/main" id="{485E78A3-40E2-4A87-9F34-C24018A6F0FB}"/>
              </a:ext>
            </a:extLst>
          </p:cNvPr>
          <p:cNvSpPr>
            <a:spLocks noGrp="1"/>
          </p:cNvSpPr>
          <p:nvPr>
            <p:ph idx="1"/>
          </p:nvPr>
        </p:nvSpPr>
        <p:spPr/>
        <p:txBody>
          <a:bodyPr>
            <a:normAutofit/>
          </a:bodyPr>
          <a:lstStyle/>
          <a:p>
            <a:endParaRPr lang="en-US" dirty="0"/>
          </a:p>
          <a:p>
            <a:r>
              <a:rPr lang="en-US" dirty="0"/>
              <a:t>Foundant/Reporting &amp; Compliance</a:t>
            </a:r>
          </a:p>
          <a:p>
            <a:pPr lvl="1"/>
            <a:r>
              <a:rPr lang="en-US" dirty="0"/>
              <a:t>John Poage (</a:t>
            </a:r>
            <a:r>
              <a:rPr lang="en-US" dirty="0">
                <a:hlinkClick r:id="rId2"/>
              </a:rPr>
              <a:t>john@culturalcouncil.org</a:t>
            </a:r>
            <a:r>
              <a:rPr lang="en-US" dirty="0"/>
              <a:t>) </a:t>
            </a:r>
          </a:p>
          <a:p>
            <a:endParaRPr lang="en-US" dirty="0"/>
          </a:p>
          <a:p>
            <a:r>
              <a:rPr lang="en-US" dirty="0"/>
              <a:t>All Other Questions</a:t>
            </a:r>
          </a:p>
          <a:p>
            <a:pPr lvl="1"/>
            <a:r>
              <a:rPr lang="en-US" dirty="0"/>
              <a:t>Amy Palmer (</a:t>
            </a:r>
            <a:r>
              <a:rPr lang="en-US" dirty="0">
                <a:hlinkClick r:id="rId3"/>
              </a:rPr>
              <a:t>apalmer@culturalcouncil.org</a:t>
            </a:r>
            <a:r>
              <a:rPr lang="en-US" dirty="0"/>
              <a:t>) </a:t>
            </a:r>
          </a:p>
        </p:txBody>
      </p:sp>
    </p:spTree>
    <p:extLst>
      <p:ext uri="{BB962C8B-B14F-4D97-AF65-F5344CB8AC3E}">
        <p14:creationId xmlns:p14="http://schemas.microsoft.com/office/powerpoint/2010/main" val="754252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92206-587B-42A5-88E5-3C0FC19B5DB6}"/>
              </a:ext>
            </a:extLst>
          </p:cNvPr>
          <p:cNvSpPr>
            <a:spLocks noGrp="1"/>
          </p:cNvSpPr>
          <p:nvPr>
            <p:ph type="title"/>
          </p:nvPr>
        </p:nvSpPr>
        <p:spPr/>
        <p:txBody>
          <a:bodyPr/>
          <a:lstStyle/>
          <a:p>
            <a:pPr algn="ctr"/>
            <a:r>
              <a:rPr lang="en-US" b="1" dirty="0"/>
              <a:t>CSCP GRANT APPLICATION TIMELINE</a:t>
            </a:r>
          </a:p>
        </p:txBody>
      </p:sp>
      <p:sp>
        <p:nvSpPr>
          <p:cNvPr id="3" name="Content Placeholder 2">
            <a:extLst>
              <a:ext uri="{FF2B5EF4-FFF2-40B4-BE49-F238E27FC236}">
                <a16:creationId xmlns:a16="http://schemas.microsoft.com/office/drawing/2014/main" id="{C0A7B05E-FCE4-4707-AFC7-1A2897401424}"/>
              </a:ext>
            </a:extLst>
          </p:cNvPr>
          <p:cNvSpPr>
            <a:spLocks noGrp="1"/>
          </p:cNvSpPr>
          <p:nvPr>
            <p:ph idx="1"/>
          </p:nvPr>
        </p:nvSpPr>
        <p:spPr/>
        <p:txBody>
          <a:bodyPr/>
          <a:lstStyle/>
          <a:p>
            <a:r>
              <a:rPr lang="en-US" b="1" dirty="0"/>
              <a:t>APPLICATION DEADLINE:  </a:t>
            </a:r>
            <a:r>
              <a:rPr lang="en-US" sz="2400" dirty="0"/>
              <a:t>Wednesday, Feb. 7, 2024 (11:59 p.m., online)</a:t>
            </a:r>
            <a:endParaRPr lang="en-US" sz="2400" b="1" dirty="0"/>
          </a:p>
          <a:p>
            <a:endParaRPr lang="en-US" b="1" dirty="0"/>
          </a:p>
          <a:p>
            <a:r>
              <a:rPr lang="en-US" b="1" dirty="0"/>
              <a:t>CSCP GRANT HEARINGS:  </a:t>
            </a:r>
            <a:r>
              <a:rPr lang="en-US" sz="2400" dirty="0"/>
              <a:t>Thursday, April 4, 2024 (9 a.m. - Applicants admitted; 9:15 a.m. start @ Room 208, duPont Center)</a:t>
            </a:r>
          </a:p>
          <a:p>
            <a:pPr lvl="1"/>
            <a:r>
              <a:rPr lang="en-US" sz="2000" dirty="0"/>
              <a:t>(Zoom option for applicants)</a:t>
            </a:r>
            <a:endParaRPr lang="en-US" sz="2000" b="1" dirty="0"/>
          </a:p>
          <a:p>
            <a:endParaRPr lang="en-US" b="1" dirty="0"/>
          </a:p>
          <a:p>
            <a:r>
              <a:rPr lang="en-US" b="1" dirty="0"/>
              <a:t>FINAL APPROVAL OF AWARDS:  </a:t>
            </a:r>
            <a:r>
              <a:rPr lang="en-US" sz="2400" dirty="0"/>
              <a:t>Thursday, April 25, 2024 (4 p.m.@ duPont Center)</a:t>
            </a:r>
          </a:p>
          <a:p>
            <a:endParaRPr lang="en-US" b="1" dirty="0"/>
          </a:p>
          <a:p>
            <a:endParaRPr lang="en-US" dirty="0"/>
          </a:p>
          <a:p>
            <a:endParaRPr lang="en-US" dirty="0"/>
          </a:p>
        </p:txBody>
      </p:sp>
    </p:spTree>
    <p:extLst>
      <p:ext uri="{BB962C8B-B14F-4D97-AF65-F5344CB8AC3E}">
        <p14:creationId xmlns:p14="http://schemas.microsoft.com/office/powerpoint/2010/main" val="3421650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24387-45E4-45B8-8792-452331A2F563}"/>
              </a:ext>
            </a:extLst>
          </p:cNvPr>
          <p:cNvSpPr>
            <a:spLocks noGrp="1"/>
          </p:cNvSpPr>
          <p:nvPr>
            <p:ph type="title"/>
          </p:nvPr>
        </p:nvSpPr>
        <p:spPr/>
        <p:txBody>
          <a:bodyPr/>
          <a:lstStyle/>
          <a:p>
            <a:pPr algn="ctr"/>
            <a:r>
              <a:rPr lang="en-US" b="1" dirty="0"/>
              <a:t>GETTING STARTED - FOUNDANT</a:t>
            </a:r>
          </a:p>
        </p:txBody>
      </p:sp>
      <p:sp>
        <p:nvSpPr>
          <p:cNvPr id="3" name="Content Placeholder 2">
            <a:extLst>
              <a:ext uri="{FF2B5EF4-FFF2-40B4-BE49-F238E27FC236}">
                <a16:creationId xmlns:a16="http://schemas.microsoft.com/office/drawing/2014/main" id="{0C9A0440-04BE-400F-AAD6-407EFB492E73}"/>
              </a:ext>
            </a:extLst>
          </p:cNvPr>
          <p:cNvSpPr>
            <a:spLocks noGrp="1"/>
          </p:cNvSpPr>
          <p:nvPr>
            <p:ph idx="1"/>
          </p:nvPr>
        </p:nvSpPr>
        <p:spPr/>
        <p:txBody>
          <a:bodyPr>
            <a:normAutofit fontScale="92500" lnSpcReduction="20000"/>
          </a:bodyPr>
          <a:lstStyle/>
          <a:p>
            <a:r>
              <a:rPr lang="en-US" sz="2600" dirty="0"/>
              <a:t>Go to your dashboard in Foundant.  </a:t>
            </a:r>
          </a:p>
          <a:p>
            <a:r>
              <a:rPr lang="en-US" sz="2600" dirty="0"/>
              <a:t>Click on the “Apply” button, found at the top of your dashboard. </a:t>
            </a:r>
          </a:p>
          <a:p>
            <a:r>
              <a:rPr lang="en-US" sz="2600" dirty="0"/>
              <a:t>Next, enter the restricted access code in the top right-hand corner to be able to begin work on the abbreviated LOI form.</a:t>
            </a:r>
          </a:p>
          <a:p>
            <a:r>
              <a:rPr lang="en-US" sz="2600" dirty="0"/>
              <a:t>The restricted access code is case sensitive.  </a:t>
            </a:r>
            <a:r>
              <a:rPr lang="en-US" sz="2600" b="1" dirty="0"/>
              <a:t>The code is:  Capital</a:t>
            </a:r>
            <a:endParaRPr lang="en-US" sz="2600" dirty="0"/>
          </a:p>
          <a:p>
            <a:r>
              <a:rPr lang="en-US" sz="2600" dirty="0"/>
              <a:t>After inputting the code, a description of the “FY2024 Cultural Service Capital Program” will come up.  </a:t>
            </a:r>
          </a:p>
          <a:p>
            <a:r>
              <a:rPr lang="en-US" sz="2600" dirty="0"/>
              <a:t>Click on the “Apply” button next to this summary and the application form will appear.</a:t>
            </a:r>
          </a:p>
          <a:p>
            <a:r>
              <a:rPr lang="en-US" sz="2600" dirty="0"/>
              <a:t>Once you’ve started your form, you can save it and continue editing later.  The application draft will appear on your Foundant dashboard.  You don’t need to use the code again.  </a:t>
            </a:r>
          </a:p>
          <a:p>
            <a:endParaRPr lang="en-US" dirty="0"/>
          </a:p>
        </p:txBody>
      </p:sp>
    </p:spTree>
    <p:extLst>
      <p:ext uri="{BB962C8B-B14F-4D97-AF65-F5344CB8AC3E}">
        <p14:creationId xmlns:p14="http://schemas.microsoft.com/office/powerpoint/2010/main" val="1374835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1F50E-4808-4142-9E99-A51A5760892E}"/>
              </a:ext>
            </a:extLst>
          </p:cNvPr>
          <p:cNvSpPr>
            <a:spLocks noGrp="1"/>
          </p:cNvSpPr>
          <p:nvPr>
            <p:ph type="title"/>
          </p:nvPr>
        </p:nvSpPr>
        <p:spPr/>
        <p:txBody>
          <a:bodyPr/>
          <a:lstStyle/>
          <a:p>
            <a:pPr algn="ctr"/>
            <a:r>
              <a:rPr lang="en-US" b="1" dirty="0"/>
              <a:t>APPLICANT ELIGIBILITY</a:t>
            </a:r>
          </a:p>
        </p:txBody>
      </p:sp>
      <p:sp>
        <p:nvSpPr>
          <p:cNvPr id="3" name="Content Placeholder 2">
            <a:extLst>
              <a:ext uri="{FF2B5EF4-FFF2-40B4-BE49-F238E27FC236}">
                <a16:creationId xmlns:a16="http://schemas.microsoft.com/office/drawing/2014/main" id="{F5782504-0AB8-48B6-8412-C6A05632D065}"/>
              </a:ext>
            </a:extLst>
          </p:cNvPr>
          <p:cNvSpPr>
            <a:spLocks noGrp="1"/>
          </p:cNvSpPr>
          <p:nvPr>
            <p:ph idx="1"/>
          </p:nvPr>
        </p:nvSpPr>
        <p:spPr/>
        <p:txBody>
          <a:bodyPr/>
          <a:lstStyle/>
          <a:p>
            <a:pPr lvl="0"/>
            <a:r>
              <a:rPr lang="en-US" dirty="0"/>
              <a:t>Recipient of CSGP Award for FY 2023-2024</a:t>
            </a:r>
          </a:p>
          <a:p>
            <a:pPr lvl="0"/>
            <a:r>
              <a:rPr lang="en-US" dirty="0"/>
              <a:t>In good standing and compliance with Cultural Council/City of Jacksonville </a:t>
            </a:r>
          </a:p>
          <a:p>
            <a:pPr lvl="0"/>
            <a:r>
              <a:rPr lang="en-US" dirty="0"/>
              <a:t>In business Oct. 1, 2023 through completion of capital project with intent for on-going operations</a:t>
            </a:r>
          </a:p>
          <a:p>
            <a:r>
              <a:rPr lang="en-US" b="1" u="sng" dirty="0"/>
              <a:t>Qualifying Question</a:t>
            </a:r>
            <a:r>
              <a:rPr lang="en-US" u="sng" dirty="0"/>
              <a:t>:</a:t>
            </a:r>
            <a:r>
              <a:rPr lang="en-US" dirty="0"/>
              <a:t> Is the FY2024 expense related to the renovation, construction, or acquisition of a cultural facility and will a 1:1 cash match be received by Sept. 30, 2024? If no, the applicant is ineligible.</a:t>
            </a:r>
          </a:p>
          <a:p>
            <a:endParaRPr lang="en-US" dirty="0"/>
          </a:p>
        </p:txBody>
      </p:sp>
    </p:spTree>
    <p:extLst>
      <p:ext uri="{BB962C8B-B14F-4D97-AF65-F5344CB8AC3E}">
        <p14:creationId xmlns:p14="http://schemas.microsoft.com/office/powerpoint/2010/main" val="3982948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4DB53-6662-4183-BF36-B41306C56C99}"/>
              </a:ext>
            </a:extLst>
          </p:cNvPr>
          <p:cNvSpPr>
            <a:spLocks noGrp="1"/>
          </p:cNvSpPr>
          <p:nvPr>
            <p:ph type="title"/>
          </p:nvPr>
        </p:nvSpPr>
        <p:spPr/>
        <p:txBody>
          <a:bodyPr/>
          <a:lstStyle/>
          <a:p>
            <a:pPr algn="ctr"/>
            <a:r>
              <a:rPr lang="en-US" b="1" dirty="0"/>
              <a:t>ELIGIBLE PROJECT</a:t>
            </a:r>
          </a:p>
        </p:txBody>
      </p:sp>
      <p:sp>
        <p:nvSpPr>
          <p:cNvPr id="3" name="Content Placeholder 2">
            <a:extLst>
              <a:ext uri="{FF2B5EF4-FFF2-40B4-BE49-F238E27FC236}">
                <a16:creationId xmlns:a16="http://schemas.microsoft.com/office/drawing/2014/main" id="{E2C25E90-9727-4EB0-8E8D-9EB240016C42}"/>
              </a:ext>
            </a:extLst>
          </p:cNvPr>
          <p:cNvSpPr>
            <a:spLocks noGrp="1"/>
          </p:cNvSpPr>
          <p:nvPr>
            <p:ph idx="1"/>
          </p:nvPr>
        </p:nvSpPr>
        <p:spPr/>
        <p:txBody>
          <a:bodyPr>
            <a:normAutofit lnSpcReduction="10000"/>
          </a:bodyPr>
          <a:lstStyle/>
          <a:p>
            <a:r>
              <a:rPr lang="en-US" dirty="0"/>
              <a:t>Type of project</a:t>
            </a:r>
          </a:p>
          <a:p>
            <a:pPr marL="0" indent="0">
              <a:buNone/>
            </a:pPr>
            <a:endParaRPr lang="en-US" dirty="0"/>
          </a:p>
          <a:p>
            <a:r>
              <a:rPr lang="en-US" dirty="0"/>
              <a:t>Use of property</a:t>
            </a:r>
          </a:p>
          <a:p>
            <a:pPr marL="0" indent="0">
              <a:buNone/>
            </a:pPr>
            <a:endParaRPr lang="en-US" dirty="0"/>
          </a:p>
          <a:p>
            <a:r>
              <a:rPr lang="en-US" dirty="0"/>
              <a:t>Certified Matching Funds</a:t>
            </a:r>
          </a:p>
          <a:p>
            <a:pPr marL="0" indent="0">
              <a:buNone/>
            </a:pPr>
            <a:endParaRPr lang="en-US" dirty="0"/>
          </a:p>
          <a:p>
            <a:r>
              <a:rPr lang="en-US" dirty="0"/>
              <a:t>Accessibility</a:t>
            </a:r>
          </a:p>
          <a:p>
            <a:pPr marL="0" indent="0">
              <a:buNone/>
            </a:pPr>
            <a:endParaRPr lang="en-US" dirty="0"/>
          </a:p>
          <a:p>
            <a:r>
              <a:rPr lang="en-US" dirty="0"/>
              <a:t>Location</a:t>
            </a:r>
          </a:p>
        </p:txBody>
      </p:sp>
    </p:spTree>
    <p:extLst>
      <p:ext uri="{BB962C8B-B14F-4D97-AF65-F5344CB8AC3E}">
        <p14:creationId xmlns:p14="http://schemas.microsoft.com/office/powerpoint/2010/main" val="4268714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9D577-1F6F-4259-994D-7B2FAEA9AA24}"/>
              </a:ext>
            </a:extLst>
          </p:cNvPr>
          <p:cNvSpPr>
            <a:spLocks noGrp="1"/>
          </p:cNvSpPr>
          <p:nvPr>
            <p:ph type="title"/>
          </p:nvPr>
        </p:nvSpPr>
        <p:spPr/>
        <p:txBody>
          <a:bodyPr/>
          <a:lstStyle/>
          <a:p>
            <a:pPr algn="ctr"/>
            <a:r>
              <a:rPr lang="en-US" b="1" dirty="0"/>
              <a:t>REQUEST AMOUNTS</a:t>
            </a:r>
          </a:p>
        </p:txBody>
      </p:sp>
      <p:sp>
        <p:nvSpPr>
          <p:cNvPr id="3" name="Content Placeholder 2">
            <a:extLst>
              <a:ext uri="{FF2B5EF4-FFF2-40B4-BE49-F238E27FC236}">
                <a16:creationId xmlns:a16="http://schemas.microsoft.com/office/drawing/2014/main" id="{D0F68966-183D-4332-BBB1-7D71CF9B9837}"/>
              </a:ext>
            </a:extLst>
          </p:cNvPr>
          <p:cNvSpPr>
            <a:spLocks noGrp="1"/>
          </p:cNvSpPr>
          <p:nvPr>
            <p:ph idx="1"/>
          </p:nvPr>
        </p:nvSpPr>
        <p:spPr/>
        <p:txBody>
          <a:bodyPr/>
          <a:lstStyle/>
          <a:p>
            <a:r>
              <a:rPr lang="en-US" dirty="0"/>
              <a:t>Maximum - $100,000</a:t>
            </a:r>
          </a:p>
          <a:p>
            <a:pPr marL="0" indent="0">
              <a:buNone/>
            </a:pPr>
            <a:endParaRPr lang="en-US" dirty="0"/>
          </a:p>
          <a:p>
            <a:r>
              <a:rPr lang="en-US" dirty="0"/>
              <a:t>Minimum – No minimum request amount</a:t>
            </a:r>
          </a:p>
          <a:p>
            <a:endParaRPr lang="en-US" dirty="0"/>
          </a:p>
          <a:p>
            <a:r>
              <a:rPr lang="en-US" dirty="0"/>
              <a:t>Overall amount to be distributed is $1 million</a:t>
            </a:r>
          </a:p>
          <a:p>
            <a:endParaRPr lang="en-US" dirty="0"/>
          </a:p>
          <a:p>
            <a:r>
              <a:rPr lang="en-US" dirty="0"/>
              <a:t>Applicant must be able to match request amount 1:1 with cash</a:t>
            </a:r>
          </a:p>
        </p:txBody>
      </p:sp>
    </p:spTree>
    <p:extLst>
      <p:ext uri="{BB962C8B-B14F-4D97-AF65-F5344CB8AC3E}">
        <p14:creationId xmlns:p14="http://schemas.microsoft.com/office/powerpoint/2010/main" val="1525989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3B686-BBF2-44E2-A6E3-83907F195478}"/>
              </a:ext>
            </a:extLst>
          </p:cNvPr>
          <p:cNvSpPr>
            <a:spLocks noGrp="1"/>
          </p:cNvSpPr>
          <p:nvPr>
            <p:ph type="title"/>
          </p:nvPr>
        </p:nvSpPr>
        <p:spPr/>
        <p:txBody>
          <a:bodyPr/>
          <a:lstStyle/>
          <a:p>
            <a:r>
              <a:rPr lang="en-US" dirty="0"/>
              <a:t>Ability to accept more or less …</a:t>
            </a:r>
          </a:p>
        </p:txBody>
      </p:sp>
      <p:sp>
        <p:nvSpPr>
          <p:cNvPr id="3" name="Content Placeholder 2">
            <a:extLst>
              <a:ext uri="{FF2B5EF4-FFF2-40B4-BE49-F238E27FC236}">
                <a16:creationId xmlns:a16="http://schemas.microsoft.com/office/drawing/2014/main" id="{A6EAEC6C-9831-41E6-BF87-65520A1B79AC}"/>
              </a:ext>
            </a:extLst>
          </p:cNvPr>
          <p:cNvSpPr>
            <a:spLocks noGrp="1"/>
          </p:cNvSpPr>
          <p:nvPr>
            <p:ph idx="1"/>
          </p:nvPr>
        </p:nvSpPr>
        <p:spPr/>
        <p:txBody>
          <a:bodyPr/>
          <a:lstStyle/>
          <a:p>
            <a:r>
              <a:rPr lang="en-US" dirty="0"/>
              <a:t>If your organization was awarded less than requested, could you still do the project or would you have to decline the award?  What amount would you need to still be able to do the project?  What would your Plan B be for reducing the scope of the project?</a:t>
            </a:r>
          </a:p>
          <a:p>
            <a:endParaRPr lang="en-US" dirty="0"/>
          </a:p>
          <a:p>
            <a:r>
              <a:rPr lang="en-US" dirty="0"/>
              <a:t>How much more than the request amount could your organization accept and match 1:1?</a:t>
            </a:r>
          </a:p>
          <a:p>
            <a:endParaRPr lang="en-US" dirty="0"/>
          </a:p>
        </p:txBody>
      </p:sp>
    </p:spTree>
    <p:extLst>
      <p:ext uri="{BB962C8B-B14F-4D97-AF65-F5344CB8AC3E}">
        <p14:creationId xmlns:p14="http://schemas.microsoft.com/office/powerpoint/2010/main" val="2108149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22C59-4353-411D-84DD-58CF4346806D}"/>
              </a:ext>
            </a:extLst>
          </p:cNvPr>
          <p:cNvSpPr>
            <a:spLocks noGrp="1"/>
          </p:cNvSpPr>
          <p:nvPr>
            <p:ph type="title"/>
          </p:nvPr>
        </p:nvSpPr>
        <p:spPr/>
        <p:txBody>
          <a:bodyPr/>
          <a:lstStyle/>
          <a:p>
            <a:pPr algn="ctr"/>
            <a:r>
              <a:rPr lang="en-US" b="1" dirty="0"/>
              <a:t>ALLOWABLE &amp; NON-ALLOWABLE COSTS</a:t>
            </a:r>
          </a:p>
        </p:txBody>
      </p:sp>
      <p:sp>
        <p:nvSpPr>
          <p:cNvPr id="3" name="Content Placeholder 2">
            <a:extLst>
              <a:ext uri="{FF2B5EF4-FFF2-40B4-BE49-F238E27FC236}">
                <a16:creationId xmlns:a16="http://schemas.microsoft.com/office/drawing/2014/main" id="{740AAEBB-F26E-481D-A27F-B067ED283701}"/>
              </a:ext>
            </a:extLst>
          </p:cNvPr>
          <p:cNvSpPr>
            <a:spLocks noGrp="1"/>
          </p:cNvSpPr>
          <p:nvPr>
            <p:ph idx="1"/>
          </p:nvPr>
        </p:nvSpPr>
        <p:spPr/>
        <p:txBody>
          <a:bodyPr/>
          <a:lstStyle/>
          <a:p>
            <a:r>
              <a:rPr lang="en-US" dirty="0"/>
              <a:t>Please see grant guidelines</a:t>
            </a:r>
          </a:p>
        </p:txBody>
      </p:sp>
    </p:spTree>
    <p:extLst>
      <p:ext uri="{BB962C8B-B14F-4D97-AF65-F5344CB8AC3E}">
        <p14:creationId xmlns:p14="http://schemas.microsoft.com/office/powerpoint/2010/main" val="5160165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9184</TotalTime>
  <Words>1340</Words>
  <Application>Microsoft Office PowerPoint</Application>
  <PresentationFormat>Widescreen</PresentationFormat>
  <Paragraphs>158</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CULTURAL SERVICE CAPITAL PROGRAM</vt:lpstr>
      <vt:lpstr>CSCP GRANT OVERVIEW</vt:lpstr>
      <vt:lpstr>CSCP GRANT APPLICATION TIMELINE</vt:lpstr>
      <vt:lpstr>GETTING STARTED - FOUNDANT</vt:lpstr>
      <vt:lpstr>APPLICANT ELIGIBILITY</vt:lpstr>
      <vt:lpstr>ELIGIBLE PROJECT</vt:lpstr>
      <vt:lpstr>REQUEST AMOUNTS</vt:lpstr>
      <vt:lpstr>Ability to accept more or less …</vt:lpstr>
      <vt:lpstr>ALLOWABLE &amp; NON-ALLOWABLE COSTS</vt:lpstr>
      <vt:lpstr>COVERED PERIOD &amp; CONTRACT DATE</vt:lpstr>
      <vt:lpstr>APPLICATION FORM</vt:lpstr>
      <vt:lpstr>EVALUATION</vt:lpstr>
      <vt:lpstr>GRANT HEARINGS</vt:lpstr>
      <vt:lpstr>CONTRACT &amp; FUNDS DISTRIBUTION</vt:lpstr>
      <vt:lpstr>REPORTING &amp; COMPLIANCE</vt:lpstr>
      <vt:lpstr>SEGREGATED ACCOUNT – REIMBURSEMENTS </vt:lpstr>
      <vt:lpstr>MID-TERM REPORT</vt:lpstr>
      <vt:lpstr>FINAL REPORT FORMS</vt:lpstr>
      <vt:lpstr>FINAL REPORTING</vt:lpstr>
      <vt:lpstr>Total CSGP funds in excess of $500k</vt:lpstr>
      <vt:lpstr>DOCUMENTATION</vt:lpstr>
      <vt:lpstr>RESTRICTIVE COVENANT</vt:lpstr>
      <vt:lpstr>FUNDING ACKNOWLEDGEMENT</vt:lpstr>
      <vt:lpstr>MISC</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Palmer</dc:creator>
  <cp:lastModifiedBy>John Poage</cp:lastModifiedBy>
  <cp:revision>55</cp:revision>
  <cp:lastPrinted>2023-01-25T13:53:29Z</cp:lastPrinted>
  <dcterms:created xsi:type="dcterms:W3CDTF">2023-01-19T15:00:35Z</dcterms:created>
  <dcterms:modified xsi:type="dcterms:W3CDTF">2024-01-17T23:51:17Z</dcterms:modified>
</cp:coreProperties>
</file>