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57" r:id="rId3"/>
    <p:sldId id="283" r:id="rId4"/>
    <p:sldId id="284" r:id="rId5"/>
    <p:sldId id="258" r:id="rId6"/>
    <p:sldId id="259" r:id="rId7"/>
    <p:sldId id="282" r:id="rId8"/>
    <p:sldId id="275" r:id="rId9"/>
    <p:sldId id="260" r:id="rId10"/>
    <p:sldId id="263" r:id="rId11"/>
    <p:sldId id="278" r:id="rId12"/>
    <p:sldId id="266" r:id="rId13"/>
    <p:sldId id="268" r:id="rId14"/>
    <p:sldId id="267" r:id="rId15"/>
    <p:sldId id="285" r:id="rId16"/>
    <p:sldId id="264" r:id="rId17"/>
    <p:sldId id="286" r:id="rId18"/>
    <p:sldId id="287" r:id="rId19"/>
    <p:sldId id="288" r:id="rId20"/>
    <p:sldId id="277"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76B5F-8360-455A-9AB4-232C892E1B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06EA99-BD0A-4DBF-9DCE-1DBA86F403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03AD4F-CA0B-45B3-8474-E927EC33DB28}"/>
              </a:ext>
            </a:extLst>
          </p:cNvPr>
          <p:cNvSpPr>
            <a:spLocks noGrp="1"/>
          </p:cNvSpPr>
          <p:nvPr>
            <p:ph type="dt" sz="half" idx="10"/>
          </p:nvPr>
        </p:nvSpPr>
        <p:spPr/>
        <p:txBody>
          <a:bodyPr/>
          <a:lstStyle/>
          <a:p>
            <a:fld id="{463C7527-5897-4885-9146-DACD5005359A}" type="datetimeFigureOut">
              <a:rPr lang="en-US" smtClean="0"/>
              <a:t>1/31/2024</a:t>
            </a:fld>
            <a:endParaRPr lang="en-US" dirty="0"/>
          </a:p>
        </p:txBody>
      </p:sp>
      <p:sp>
        <p:nvSpPr>
          <p:cNvPr id="5" name="Footer Placeholder 4">
            <a:extLst>
              <a:ext uri="{FF2B5EF4-FFF2-40B4-BE49-F238E27FC236}">
                <a16:creationId xmlns:a16="http://schemas.microsoft.com/office/drawing/2014/main" id="{1E5B6694-A4A0-482C-8A0F-3F9304D6E7B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4CA4B9E-E927-4D8B-B770-43D25D9D3B2A}"/>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1359978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AC4CA-7756-4150-AEDB-F7B4309168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87B7D3B-D4CC-4761-B87F-D5568DD0A2D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59CC76-C356-4CB9-B2A9-FEF14D55A98C}"/>
              </a:ext>
            </a:extLst>
          </p:cNvPr>
          <p:cNvSpPr>
            <a:spLocks noGrp="1"/>
          </p:cNvSpPr>
          <p:nvPr>
            <p:ph type="dt" sz="half" idx="10"/>
          </p:nvPr>
        </p:nvSpPr>
        <p:spPr/>
        <p:txBody>
          <a:bodyPr/>
          <a:lstStyle/>
          <a:p>
            <a:fld id="{463C7527-5897-4885-9146-DACD5005359A}" type="datetimeFigureOut">
              <a:rPr lang="en-US" smtClean="0"/>
              <a:t>1/31/2024</a:t>
            </a:fld>
            <a:endParaRPr lang="en-US" dirty="0"/>
          </a:p>
        </p:txBody>
      </p:sp>
      <p:sp>
        <p:nvSpPr>
          <p:cNvPr id="5" name="Footer Placeholder 4">
            <a:extLst>
              <a:ext uri="{FF2B5EF4-FFF2-40B4-BE49-F238E27FC236}">
                <a16:creationId xmlns:a16="http://schemas.microsoft.com/office/drawing/2014/main" id="{7296FAE0-D8C4-49FA-89BB-2B2CA8174D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AEE6693-034D-45F5-9269-648A7B9D5E80}"/>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4247686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1CE28F-5887-4733-BB39-264FBA28EF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18B5BD-4CE0-4126-BA5B-A5458659975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A2B8B0-15B8-4555-99C9-8AADFA5547C0}"/>
              </a:ext>
            </a:extLst>
          </p:cNvPr>
          <p:cNvSpPr>
            <a:spLocks noGrp="1"/>
          </p:cNvSpPr>
          <p:nvPr>
            <p:ph type="dt" sz="half" idx="10"/>
          </p:nvPr>
        </p:nvSpPr>
        <p:spPr/>
        <p:txBody>
          <a:bodyPr/>
          <a:lstStyle/>
          <a:p>
            <a:fld id="{463C7527-5897-4885-9146-DACD5005359A}" type="datetimeFigureOut">
              <a:rPr lang="en-US" smtClean="0"/>
              <a:t>1/31/2024</a:t>
            </a:fld>
            <a:endParaRPr lang="en-US" dirty="0"/>
          </a:p>
        </p:txBody>
      </p:sp>
      <p:sp>
        <p:nvSpPr>
          <p:cNvPr id="5" name="Footer Placeholder 4">
            <a:extLst>
              <a:ext uri="{FF2B5EF4-FFF2-40B4-BE49-F238E27FC236}">
                <a16:creationId xmlns:a16="http://schemas.microsoft.com/office/drawing/2014/main" id="{39651ADD-3BC3-4418-9214-6B2507BBFE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98C960B-D69F-43E1-BD9D-EA71763A07E6}"/>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2898646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C5D82-8E0A-4FFB-ABF0-21F1B68FF5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4E4ACC-5AE1-41E4-8987-DDE92D1736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79B84C-B53F-4B26-BA10-12E30A22AE5C}"/>
              </a:ext>
            </a:extLst>
          </p:cNvPr>
          <p:cNvSpPr>
            <a:spLocks noGrp="1"/>
          </p:cNvSpPr>
          <p:nvPr>
            <p:ph type="dt" sz="half" idx="10"/>
          </p:nvPr>
        </p:nvSpPr>
        <p:spPr/>
        <p:txBody>
          <a:bodyPr/>
          <a:lstStyle/>
          <a:p>
            <a:fld id="{463C7527-5897-4885-9146-DACD5005359A}" type="datetimeFigureOut">
              <a:rPr lang="en-US" smtClean="0"/>
              <a:t>1/31/2024</a:t>
            </a:fld>
            <a:endParaRPr lang="en-US" dirty="0"/>
          </a:p>
        </p:txBody>
      </p:sp>
      <p:sp>
        <p:nvSpPr>
          <p:cNvPr id="5" name="Footer Placeholder 4">
            <a:extLst>
              <a:ext uri="{FF2B5EF4-FFF2-40B4-BE49-F238E27FC236}">
                <a16:creationId xmlns:a16="http://schemas.microsoft.com/office/drawing/2014/main" id="{18C9B04E-539A-443F-85CF-6854639F78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4507384-15B6-4A49-BD7D-6DB87DEA4B0A}"/>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204600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4ED01-4BF0-4F8F-A150-3E128D382E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D43525-A890-4AC3-A109-2AFC9B8FB4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4216950-F43D-4E4F-882F-A4ABB66CD24C}"/>
              </a:ext>
            </a:extLst>
          </p:cNvPr>
          <p:cNvSpPr>
            <a:spLocks noGrp="1"/>
          </p:cNvSpPr>
          <p:nvPr>
            <p:ph type="dt" sz="half" idx="10"/>
          </p:nvPr>
        </p:nvSpPr>
        <p:spPr/>
        <p:txBody>
          <a:bodyPr/>
          <a:lstStyle/>
          <a:p>
            <a:fld id="{463C7527-5897-4885-9146-DACD5005359A}" type="datetimeFigureOut">
              <a:rPr lang="en-US" smtClean="0"/>
              <a:t>1/31/2024</a:t>
            </a:fld>
            <a:endParaRPr lang="en-US" dirty="0"/>
          </a:p>
        </p:txBody>
      </p:sp>
      <p:sp>
        <p:nvSpPr>
          <p:cNvPr id="5" name="Footer Placeholder 4">
            <a:extLst>
              <a:ext uri="{FF2B5EF4-FFF2-40B4-BE49-F238E27FC236}">
                <a16:creationId xmlns:a16="http://schemas.microsoft.com/office/drawing/2014/main" id="{5A62C855-C59B-4563-8A34-08986453F8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3A4EC7-BD18-4B92-A6A7-65E257A47A67}"/>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1593699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323C4-4A92-4B63-893B-7F6AE5C0BB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9437F1-8033-41A2-A3D4-E122C349E80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B9C421-A36B-4040-A354-03CB194A6D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467FC2-384E-4451-AD16-816E55B45AF8}"/>
              </a:ext>
            </a:extLst>
          </p:cNvPr>
          <p:cNvSpPr>
            <a:spLocks noGrp="1"/>
          </p:cNvSpPr>
          <p:nvPr>
            <p:ph type="dt" sz="half" idx="10"/>
          </p:nvPr>
        </p:nvSpPr>
        <p:spPr/>
        <p:txBody>
          <a:bodyPr/>
          <a:lstStyle/>
          <a:p>
            <a:fld id="{463C7527-5897-4885-9146-DACD5005359A}" type="datetimeFigureOut">
              <a:rPr lang="en-US" smtClean="0"/>
              <a:t>1/31/2024</a:t>
            </a:fld>
            <a:endParaRPr lang="en-US" dirty="0"/>
          </a:p>
        </p:txBody>
      </p:sp>
      <p:sp>
        <p:nvSpPr>
          <p:cNvPr id="6" name="Footer Placeholder 5">
            <a:extLst>
              <a:ext uri="{FF2B5EF4-FFF2-40B4-BE49-F238E27FC236}">
                <a16:creationId xmlns:a16="http://schemas.microsoft.com/office/drawing/2014/main" id="{AA9BF4F0-02AD-4ACB-86C9-F70878A4B1B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7A47D63-A594-4A70-BBE2-1AA6AD1BF9CE}"/>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2248879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B45C0-E77E-4A77-86B2-2FDF287F50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550BAB-DB83-4327-9E9A-C153053E40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544A544-0F6E-4618-A77D-D920277A3FF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7A3E9A-2B1A-4671-9716-EF6F83616B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E686478-964A-4B4A-8F51-CCB56363DE9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F22B04-F4EC-4CB6-85AD-21A6B4AD1D90}"/>
              </a:ext>
            </a:extLst>
          </p:cNvPr>
          <p:cNvSpPr>
            <a:spLocks noGrp="1"/>
          </p:cNvSpPr>
          <p:nvPr>
            <p:ph type="dt" sz="half" idx="10"/>
          </p:nvPr>
        </p:nvSpPr>
        <p:spPr/>
        <p:txBody>
          <a:bodyPr/>
          <a:lstStyle/>
          <a:p>
            <a:fld id="{463C7527-5897-4885-9146-DACD5005359A}" type="datetimeFigureOut">
              <a:rPr lang="en-US" smtClean="0"/>
              <a:t>1/31/2024</a:t>
            </a:fld>
            <a:endParaRPr lang="en-US" dirty="0"/>
          </a:p>
        </p:txBody>
      </p:sp>
      <p:sp>
        <p:nvSpPr>
          <p:cNvPr id="8" name="Footer Placeholder 7">
            <a:extLst>
              <a:ext uri="{FF2B5EF4-FFF2-40B4-BE49-F238E27FC236}">
                <a16:creationId xmlns:a16="http://schemas.microsoft.com/office/drawing/2014/main" id="{0C9F70CB-19D2-49B0-A853-BE521C04EC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4051CDD-D86A-46C1-AAAB-BE55647D4EC4}"/>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2403197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709D2-8431-4809-A3F0-D64611D866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5D5162-A7C9-41C6-ABA8-4D15CD30935F}"/>
              </a:ext>
            </a:extLst>
          </p:cNvPr>
          <p:cNvSpPr>
            <a:spLocks noGrp="1"/>
          </p:cNvSpPr>
          <p:nvPr>
            <p:ph type="dt" sz="half" idx="10"/>
          </p:nvPr>
        </p:nvSpPr>
        <p:spPr/>
        <p:txBody>
          <a:bodyPr/>
          <a:lstStyle/>
          <a:p>
            <a:fld id="{463C7527-5897-4885-9146-DACD5005359A}" type="datetimeFigureOut">
              <a:rPr lang="en-US" smtClean="0"/>
              <a:t>1/31/2024</a:t>
            </a:fld>
            <a:endParaRPr lang="en-US" dirty="0"/>
          </a:p>
        </p:txBody>
      </p:sp>
      <p:sp>
        <p:nvSpPr>
          <p:cNvPr id="4" name="Footer Placeholder 3">
            <a:extLst>
              <a:ext uri="{FF2B5EF4-FFF2-40B4-BE49-F238E27FC236}">
                <a16:creationId xmlns:a16="http://schemas.microsoft.com/office/drawing/2014/main" id="{0FE2584F-C679-4EBC-B955-550AE3A0109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7B40A7A-9226-4804-991A-F3A0000702D9}"/>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772447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8137E3-0790-490A-B28C-84F19F4BDE44}"/>
              </a:ext>
            </a:extLst>
          </p:cNvPr>
          <p:cNvSpPr>
            <a:spLocks noGrp="1"/>
          </p:cNvSpPr>
          <p:nvPr>
            <p:ph type="dt" sz="half" idx="10"/>
          </p:nvPr>
        </p:nvSpPr>
        <p:spPr/>
        <p:txBody>
          <a:bodyPr/>
          <a:lstStyle/>
          <a:p>
            <a:fld id="{463C7527-5897-4885-9146-DACD5005359A}" type="datetimeFigureOut">
              <a:rPr lang="en-US" smtClean="0"/>
              <a:t>1/31/2024</a:t>
            </a:fld>
            <a:endParaRPr lang="en-US" dirty="0"/>
          </a:p>
        </p:txBody>
      </p:sp>
      <p:sp>
        <p:nvSpPr>
          <p:cNvPr id="3" name="Footer Placeholder 2">
            <a:extLst>
              <a:ext uri="{FF2B5EF4-FFF2-40B4-BE49-F238E27FC236}">
                <a16:creationId xmlns:a16="http://schemas.microsoft.com/office/drawing/2014/main" id="{C915F78E-E6DF-4363-A383-1537B01E603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3171CDC-A118-4B58-BA81-C6A54C8A1214}"/>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994829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3A901-4EF9-48EF-8817-361D6D735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BD7870-C053-4F68-A8E1-E90F17E083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66980D-DB41-4E75-A006-6C858C1536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E6CC02-2C42-45D3-8143-7D53D284F890}"/>
              </a:ext>
            </a:extLst>
          </p:cNvPr>
          <p:cNvSpPr>
            <a:spLocks noGrp="1"/>
          </p:cNvSpPr>
          <p:nvPr>
            <p:ph type="dt" sz="half" idx="10"/>
          </p:nvPr>
        </p:nvSpPr>
        <p:spPr/>
        <p:txBody>
          <a:bodyPr/>
          <a:lstStyle/>
          <a:p>
            <a:fld id="{463C7527-5897-4885-9146-DACD5005359A}" type="datetimeFigureOut">
              <a:rPr lang="en-US" smtClean="0"/>
              <a:t>1/31/2024</a:t>
            </a:fld>
            <a:endParaRPr lang="en-US" dirty="0"/>
          </a:p>
        </p:txBody>
      </p:sp>
      <p:sp>
        <p:nvSpPr>
          <p:cNvPr id="6" name="Footer Placeholder 5">
            <a:extLst>
              <a:ext uri="{FF2B5EF4-FFF2-40B4-BE49-F238E27FC236}">
                <a16:creationId xmlns:a16="http://schemas.microsoft.com/office/drawing/2014/main" id="{70E37BD4-5AD3-4AE8-B668-AC37AD213E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6399F5F-1572-4761-9F32-D8E33E2DDB4E}"/>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2251420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06506-4FA2-4E6D-9905-DB0EE09679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319E9E-85BE-45FF-9C88-1A046E2DD1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55B245A-C329-43BF-9B56-5F98C6A2F1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DC2F03D-46EE-41C7-9A52-997681071EFD}"/>
              </a:ext>
            </a:extLst>
          </p:cNvPr>
          <p:cNvSpPr>
            <a:spLocks noGrp="1"/>
          </p:cNvSpPr>
          <p:nvPr>
            <p:ph type="dt" sz="half" idx="10"/>
          </p:nvPr>
        </p:nvSpPr>
        <p:spPr/>
        <p:txBody>
          <a:bodyPr/>
          <a:lstStyle/>
          <a:p>
            <a:fld id="{463C7527-5897-4885-9146-DACD5005359A}" type="datetimeFigureOut">
              <a:rPr lang="en-US" smtClean="0"/>
              <a:t>1/31/2024</a:t>
            </a:fld>
            <a:endParaRPr lang="en-US" dirty="0"/>
          </a:p>
        </p:txBody>
      </p:sp>
      <p:sp>
        <p:nvSpPr>
          <p:cNvPr id="6" name="Footer Placeholder 5">
            <a:extLst>
              <a:ext uri="{FF2B5EF4-FFF2-40B4-BE49-F238E27FC236}">
                <a16:creationId xmlns:a16="http://schemas.microsoft.com/office/drawing/2014/main" id="{B6B63AEA-8B9E-4DFB-B1D0-7BDD0D5E266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FD9F73-8ECA-44F1-914C-25A1B77494E6}"/>
              </a:ext>
            </a:extLst>
          </p:cNvPr>
          <p:cNvSpPr>
            <a:spLocks noGrp="1"/>
          </p:cNvSpPr>
          <p:nvPr>
            <p:ph type="sldNum" sz="quarter" idx="12"/>
          </p:nvPr>
        </p:nvSpPr>
        <p:spPr/>
        <p:txBody>
          <a:bodyPr/>
          <a:lstStyle/>
          <a:p>
            <a:fld id="{2F788D61-7C29-41EE-B1E9-E3C6D6D06F3D}" type="slidenum">
              <a:rPr lang="en-US" smtClean="0"/>
              <a:t>‹#›</a:t>
            </a:fld>
            <a:endParaRPr lang="en-US" dirty="0"/>
          </a:p>
        </p:txBody>
      </p:sp>
    </p:spTree>
    <p:extLst>
      <p:ext uri="{BB962C8B-B14F-4D97-AF65-F5344CB8AC3E}">
        <p14:creationId xmlns:p14="http://schemas.microsoft.com/office/powerpoint/2010/main" val="3361646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8BDA9A-02F9-4238-B37C-D375851F38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81BD89-D555-415F-9F59-A88F2B7FD2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6103D-62F5-4D64-8CCA-037CBB2CF4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3C7527-5897-4885-9146-DACD5005359A}" type="datetimeFigureOut">
              <a:rPr lang="en-US" smtClean="0"/>
              <a:t>1/31/2024</a:t>
            </a:fld>
            <a:endParaRPr lang="en-US" dirty="0"/>
          </a:p>
        </p:txBody>
      </p:sp>
      <p:sp>
        <p:nvSpPr>
          <p:cNvPr id="5" name="Footer Placeholder 4">
            <a:extLst>
              <a:ext uri="{FF2B5EF4-FFF2-40B4-BE49-F238E27FC236}">
                <a16:creationId xmlns:a16="http://schemas.microsoft.com/office/drawing/2014/main" id="{0268A4F4-9395-4ACA-B428-7FDD288102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CC76D49-72DF-461A-8358-0E1CAB10A1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88D61-7C29-41EE-B1E9-E3C6D6D06F3D}" type="slidenum">
              <a:rPr lang="en-US" smtClean="0"/>
              <a:t>‹#›</a:t>
            </a:fld>
            <a:endParaRPr lang="en-US" dirty="0"/>
          </a:p>
        </p:txBody>
      </p:sp>
    </p:spTree>
    <p:extLst>
      <p:ext uri="{BB962C8B-B14F-4D97-AF65-F5344CB8AC3E}">
        <p14:creationId xmlns:p14="http://schemas.microsoft.com/office/powerpoint/2010/main" val="2919875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apalmer@culturalcouncil.org" TargetMode="External"/><Relationship Id="rId2" Type="http://schemas.openxmlformats.org/officeDocument/2006/relationships/hyperlink" Target="mailto:john@culturalcouncil.org" TargetMode="Externa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grantinterface.com/Home/Logon?urlkey=culturalcounci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2D762-38CA-4B60-AFB6-C65DE7C21A9F}"/>
              </a:ext>
            </a:extLst>
          </p:cNvPr>
          <p:cNvSpPr>
            <a:spLocks noGrp="1"/>
          </p:cNvSpPr>
          <p:nvPr>
            <p:ph type="title"/>
          </p:nvPr>
        </p:nvSpPr>
        <p:spPr/>
        <p:txBody>
          <a:bodyPr/>
          <a:lstStyle/>
          <a:p>
            <a:pPr algn="ctr"/>
            <a:r>
              <a:rPr lang="en-US" b="1" dirty="0"/>
              <a:t>CULTURAL SERVICE GRANT PROGRAM</a:t>
            </a:r>
          </a:p>
        </p:txBody>
      </p:sp>
      <p:sp>
        <p:nvSpPr>
          <p:cNvPr id="3" name="Content Placeholder 2">
            <a:extLst>
              <a:ext uri="{FF2B5EF4-FFF2-40B4-BE49-F238E27FC236}">
                <a16:creationId xmlns:a16="http://schemas.microsoft.com/office/drawing/2014/main" id="{0FBB087D-010C-4ECE-AD49-C37515B1D9E2}"/>
              </a:ext>
            </a:extLst>
          </p:cNvPr>
          <p:cNvSpPr>
            <a:spLocks noGrp="1"/>
          </p:cNvSpPr>
          <p:nvPr>
            <p:ph idx="1"/>
          </p:nvPr>
        </p:nvSpPr>
        <p:spPr/>
        <p:txBody>
          <a:bodyPr>
            <a:normAutofit/>
          </a:bodyPr>
          <a:lstStyle/>
          <a:p>
            <a:pPr marL="0" indent="0" algn="ctr">
              <a:buNone/>
            </a:pPr>
            <a:endParaRPr lang="en-US" sz="3600" dirty="0"/>
          </a:p>
          <a:p>
            <a:pPr marL="0" indent="0" algn="ctr">
              <a:buNone/>
            </a:pPr>
            <a:endParaRPr lang="en-US" sz="3600" dirty="0"/>
          </a:p>
          <a:p>
            <a:pPr marL="0" indent="0" algn="ctr">
              <a:buNone/>
            </a:pPr>
            <a:endParaRPr lang="en-US" sz="3600" dirty="0"/>
          </a:p>
          <a:p>
            <a:pPr marL="0" indent="0" algn="ctr">
              <a:buNone/>
            </a:pPr>
            <a:endParaRPr lang="en-US" sz="3600" dirty="0"/>
          </a:p>
          <a:p>
            <a:pPr marL="0" indent="0" algn="ctr">
              <a:buNone/>
            </a:pPr>
            <a:endParaRPr lang="en-US" sz="3600" dirty="0"/>
          </a:p>
          <a:p>
            <a:pPr marL="0" indent="0" algn="ctr">
              <a:buNone/>
            </a:pPr>
            <a:r>
              <a:rPr lang="en-US" sz="3200" b="1" dirty="0"/>
              <a:t>FY2025 LETTER OF INTENT (LOI) </a:t>
            </a:r>
          </a:p>
          <a:p>
            <a:pPr marL="0" indent="0" algn="ctr">
              <a:buNone/>
            </a:pPr>
            <a:r>
              <a:rPr lang="en-US" sz="3200" b="1" dirty="0"/>
              <a:t>Workshop/Help Session for New Applicants</a:t>
            </a:r>
          </a:p>
          <a:p>
            <a:pPr marL="0" indent="0" algn="ctr">
              <a:buNone/>
            </a:pPr>
            <a:endParaRPr lang="en-US" sz="3600" dirty="0"/>
          </a:p>
          <a:p>
            <a:pPr marL="0" indent="0" algn="ctr">
              <a:buNone/>
            </a:pPr>
            <a:endParaRPr lang="en-US" sz="3600" dirty="0"/>
          </a:p>
          <a:p>
            <a:pPr marL="0" indent="0" algn="ctr">
              <a:buNone/>
            </a:pPr>
            <a:endParaRPr lang="en-US" sz="3600" dirty="0"/>
          </a:p>
        </p:txBody>
      </p:sp>
      <p:pic>
        <p:nvPicPr>
          <p:cNvPr id="7" name="Picture 6">
            <a:extLst>
              <a:ext uri="{FF2B5EF4-FFF2-40B4-BE49-F238E27FC236}">
                <a16:creationId xmlns:a16="http://schemas.microsoft.com/office/drawing/2014/main" id="{27ADEEF4-DD60-4251-B35A-547C5F6E1C9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63340" y="2174033"/>
            <a:ext cx="4465320" cy="2183363"/>
          </a:xfrm>
          <a:prstGeom prst="rect">
            <a:avLst/>
          </a:prstGeom>
          <a:noFill/>
          <a:ln>
            <a:noFill/>
          </a:ln>
        </p:spPr>
      </p:pic>
    </p:spTree>
    <p:extLst>
      <p:ext uri="{BB962C8B-B14F-4D97-AF65-F5344CB8AC3E}">
        <p14:creationId xmlns:p14="http://schemas.microsoft.com/office/powerpoint/2010/main" val="176843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88404-38F3-409C-9570-BDD1BA6FECB4}"/>
              </a:ext>
            </a:extLst>
          </p:cNvPr>
          <p:cNvSpPr>
            <a:spLocks noGrp="1"/>
          </p:cNvSpPr>
          <p:nvPr>
            <p:ph type="title"/>
          </p:nvPr>
        </p:nvSpPr>
        <p:spPr/>
        <p:txBody>
          <a:bodyPr/>
          <a:lstStyle/>
          <a:p>
            <a:pPr algn="ctr"/>
            <a:r>
              <a:rPr lang="en-US" b="1" dirty="0"/>
              <a:t>ELIGIBILITY CRITERIA</a:t>
            </a:r>
          </a:p>
        </p:txBody>
      </p:sp>
      <p:sp>
        <p:nvSpPr>
          <p:cNvPr id="3" name="Content Placeholder 2">
            <a:extLst>
              <a:ext uri="{FF2B5EF4-FFF2-40B4-BE49-F238E27FC236}">
                <a16:creationId xmlns:a16="http://schemas.microsoft.com/office/drawing/2014/main" id="{8A4D1DC3-C154-489C-AB39-135661F462F0}"/>
              </a:ext>
            </a:extLst>
          </p:cNvPr>
          <p:cNvSpPr>
            <a:spLocks noGrp="1"/>
          </p:cNvSpPr>
          <p:nvPr>
            <p:ph idx="1"/>
          </p:nvPr>
        </p:nvSpPr>
        <p:spPr/>
        <p:txBody>
          <a:bodyPr>
            <a:normAutofit fontScale="92500"/>
          </a:bodyPr>
          <a:lstStyle/>
          <a:p>
            <a:pPr marL="0" indent="0">
              <a:buNone/>
            </a:pPr>
            <a:r>
              <a:rPr lang="en-US" dirty="0"/>
              <a:t>The organization must be tax exempt under Section 501(c)(3) of the Federal Internal Revenue Code. </a:t>
            </a:r>
          </a:p>
          <a:p>
            <a:pPr marL="0" indent="0">
              <a:buNone/>
            </a:pPr>
            <a:r>
              <a:rPr lang="en-US" dirty="0"/>
              <a:t>DOCUMENTATION:  IRS Determination Letter</a:t>
            </a:r>
          </a:p>
          <a:p>
            <a:pPr marL="0" indent="0">
              <a:buNone/>
            </a:pPr>
            <a:r>
              <a:rPr lang="en-US" dirty="0"/>
              <a:t>-The organization must be a not-for-profit corporation chartered by the Secretary of State under F.S. Ch. 617. </a:t>
            </a:r>
          </a:p>
          <a:p>
            <a:pPr marL="0" indent="0">
              <a:buNone/>
            </a:pPr>
            <a:r>
              <a:rPr lang="en-US" dirty="0"/>
              <a:t>-The organization must operate in Duval County. </a:t>
            </a:r>
          </a:p>
          <a:p>
            <a:pPr marL="0" indent="0">
              <a:buNone/>
            </a:pPr>
            <a:r>
              <a:rPr lang="en-US" dirty="0"/>
              <a:t>-At the time of application, the organization must have been in existence as a Florida Corporation for at least three years and must have three years of filed tax returns. </a:t>
            </a:r>
          </a:p>
          <a:p>
            <a:pPr marL="0" indent="0">
              <a:buNone/>
            </a:pPr>
            <a:r>
              <a:rPr lang="en-US" dirty="0"/>
              <a:t>DOCUMENTATION:  SunBiz, Articles of Inc./Corporate Charter, Copies of 990s</a:t>
            </a:r>
          </a:p>
        </p:txBody>
      </p:sp>
    </p:spTree>
    <p:extLst>
      <p:ext uri="{BB962C8B-B14F-4D97-AF65-F5344CB8AC3E}">
        <p14:creationId xmlns:p14="http://schemas.microsoft.com/office/powerpoint/2010/main" val="2971272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261D8-25F1-476E-8363-7F99A23DC768}"/>
              </a:ext>
            </a:extLst>
          </p:cNvPr>
          <p:cNvSpPr>
            <a:spLocks noGrp="1"/>
          </p:cNvSpPr>
          <p:nvPr>
            <p:ph type="title"/>
          </p:nvPr>
        </p:nvSpPr>
        <p:spPr/>
        <p:txBody>
          <a:bodyPr/>
          <a:lstStyle/>
          <a:p>
            <a:pPr algn="ctr"/>
            <a:r>
              <a:rPr lang="en-US" b="1" dirty="0"/>
              <a:t>MORE ELIGIBILITY CRITERIA</a:t>
            </a:r>
          </a:p>
        </p:txBody>
      </p:sp>
      <p:sp>
        <p:nvSpPr>
          <p:cNvPr id="3" name="Content Placeholder 2">
            <a:extLst>
              <a:ext uri="{FF2B5EF4-FFF2-40B4-BE49-F238E27FC236}">
                <a16:creationId xmlns:a16="http://schemas.microsoft.com/office/drawing/2014/main" id="{8EE8868A-E4EB-4534-A79C-A51524F8F2F2}"/>
              </a:ext>
            </a:extLst>
          </p:cNvPr>
          <p:cNvSpPr>
            <a:spLocks noGrp="1"/>
          </p:cNvSpPr>
          <p:nvPr>
            <p:ph idx="1"/>
          </p:nvPr>
        </p:nvSpPr>
        <p:spPr/>
        <p:txBody>
          <a:bodyPr>
            <a:normAutofit fontScale="92500"/>
          </a:bodyPr>
          <a:lstStyle/>
          <a:p>
            <a:pPr marL="0" indent="0">
              <a:buNone/>
            </a:pPr>
            <a:r>
              <a:rPr lang="en-US" sz="2400" dirty="0"/>
              <a:t>The organization shall have a broad base of community representation in management and membership. The members of the board of directors shall not receive any compensation for their service as directors, but they may be reimbursed for actual monetary expenditures on behalf of the organization. The corporate charter or by-laws shall provide a method of selection of the board of directors which will periodically subject the directors to the possibility of replacement by other qualified persons. The membership of the organization shall be open to as large a portion of the public as possible, subject to such nondiscriminatory conditions and qualifications for membership as may be imposed by the corporate charter or by-laws; provided that this requirement shall not be construed so as to prevent or prohibit an organization from having different classes of membership with different conditions and qualifications for admission and different relative rights, privileges and duties. </a:t>
            </a:r>
          </a:p>
          <a:p>
            <a:pPr marL="0" indent="0">
              <a:buNone/>
            </a:pPr>
            <a:r>
              <a:rPr lang="en-US" dirty="0"/>
              <a:t>DOCUMENTATION:  Organization’s board list/demographics and bylaws</a:t>
            </a:r>
          </a:p>
          <a:p>
            <a:pPr marL="0" indent="0">
              <a:buNone/>
            </a:pPr>
            <a:endParaRPr lang="en-US" dirty="0"/>
          </a:p>
        </p:txBody>
      </p:sp>
    </p:spTree>
    <p:extLst>
      <p:ext uri="{BB962C8B-B14F-4D97-AF65-F5344CB8AC3E}">
        <p14:creationId xmlns:p14="http://schemas.microsoft.com/office/powerpoint/2010/main" val="1799215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9E32B-5681-47B7-AC49-878515B0F67E}"/>
              </a:ext>
            </a:extLst>
          </p:cNvPr>
          <p:cNvSpPr>
            <a:spLocks noGrp="1"/>
          </p:cNvSpPr>
          <p:nvPr>
            <p:ph type="title"/>
          </p:nvPr>
        </p:nvSpPr>
        <p:spPr/>
        <p:txBody>
          <a:bodyPr/>
          <a:lstStyle/>
          <a:p>
            <a:pPr algn="ctr"/>
            <a:r>
              <a:rPr lang="en-US" b="1" dirty="0"/>
              <a:t>MORE ELIGIBILITY CRITERIA</a:t>
            </a:r>
          </a:p>
        </p:txBody>
      </p:sp>
      <p:sp>
        <p:nvSpPr>
          <p:cNvPr id="3" name="Content Placeholder 2">
            <a:extLst>
              <a:ext uri="{FF2B5EF4-FFF2-40B4-BE49-F238E27FC236}">
                <a16:creationId xmlns:a16="http://schemas.microsoft.com/office/drawing/2014/main" id="{6070C7A0-8D2D-4EF5-BD9C-072593D4CEEA}"/>
              </a:ext>
            </a:extLst>
          </p:cNvPr>
          <p:cNvSpPr>
            <a:spLocks noGrp="1"/>
          </p:cNvSpPr>
          <p:nvPr>
            <p:ph idx="1"/>
          </p:nvPr>
        </p:nvSpPr>
        <p:spPr/>
        <p:txBody>
          <a:bodyPr>
            <a:normAutofit fontScale="92500" lnSpcReduction="10000"/>
          </a:bodyPr>
          <a:lstStyle/>
          <a:p>
            <a:pPr marL="0" indent="0">
              <a:buNone/>
            </a:pPr>
            <a:r>
              <a:rPr lang="en-US" dirty="0"/>
              <a:t>If the organization is a previous recipient of a City Grant or a Cultural Service Grant, the organization must have submitted all required reports for previous grants. </a:t>
            </a:r>
          </a:p>
          <a:p>
            <a:pPr marL="0" indent="0">
              <a:buNone/>
            </a:pPr>
            <a:r>
              <a:rPr lang="en-US" dirty="0"/>
              <a:t>CERTIFY</a:t>
            </a:r>
          </a:p>
          <a:p>
            <a:pPr marL="0" indent="0">
              <a:buNone/>
            </a:pPr>
            <a:r>
              <a:rPr lang="en-US" dirty="0"/>
              <a:t>At least 76 percent of the organizations operating revenue or support shall be derived from sources other than this program. </a:t>
            </a:r>
          </a:p>
          <a:p>
            <a:pPr marL="0" indent="0">
              <a:buNone/>
            </a:pPr>
            <a:r>
              <a:rPr lang="en-US" dirty="0"/>
              <a:t>990s (supplemented by P&amp;L if no income detail)</a:t>
            </a:r>
          </a:p>
          <a:p>
            <a:pPr marL="0" indent="0">
              <a:buNone/>
            </a:pPr>
            <a:r>
              <a:rPr lang="en-US" dirty="0"/>
              <a:t>The organization shall provide services or activities which benefit or are made available to a broad range of the people of the City and shall be offered on a nondiscriminatory basis to those people. </a:t>
            </a:r>
          </a:p>
          <a:p>
            <a:pPr marL="0" indent="0">
              <a:buNone/>
            </a:pPr>
            <a:r>
              <a:rPr lang="en-US" dirty="0"/>
              <a:t>NARRATIVE</a:t>
            </a:r>
          </a:p>
          <a:p>
            <a:pPr marL="0" indent="0">
              <a:buNone/>
            </a:pPr>
            <a:endParaRPr lang="en-US" dirty="0"/>
          </a:p>
        </p:txBody>
      </p:sp>
    </p:spTree>
    <p:extLst>
      <p:ext uri="{BB962C8B-B14F-4D97-AF65-F5344CB8AC3E}">
        <p14:creationId xmlns:p14="http://schemas.microsoft.com/office/powerpoint/2010/main" val="894793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B72B8-EDED-4496-9804-45A6452E5DBD}"/>
              </a:ext>
            </a:extLst>
          </p:cNvPr>
          <p:cNvSpPr>
            <a:spLocks noGrp="1"/>
          </p:cNvSpPr>
          <p:nvPr>
            <p:ph type="title"/>
          </p:nvPr>
        </p:nvSpPr>
        <p:spPr/>
        <p:txBody>
          <a:bodyPr/>
          <a:lstStyle/>
          <a:p>
            <a:pPr algn="ctr"/>
            <a:r>
              <a:rPr lang="en-US" b="1" dirty="0"/>
              <a:t>MORE ELIGIBILITY CRITERIA</a:t>
            </a:r>
          </a:p>
        </p:txBody>
      </p:sp>
      <p:sp>
        <p:nvSpPr>
          <p:cNvPr id="3" name="Content Placeholder 2">
            <a:extLst>
              <a:ext uri="{FF2B5EF4-FFF2-40B4-BE49-F238E27FC236}">
                <a16:creationId xmlns:a16="http://schemas.microsoft.com/office/drawing/2014/main" id="{EA6F1F8C-494E-44EE-AE2D-A6F383634D99}"/>
              </a:ext>
            </a:extLst>
          </p:cNvPr>
          <p:cNvSpPr>
            <a:spLocks noGrp="1"/>
          </p:cNvSpPr>
          <p:nvPr>
            <p:ph idx="1"/>
          </p:nvPr>
        </p:nvSpPr>
        <p:spPr/>
        <p:txBody>
          <a:bodyPr>
            <a:normAutofit/>
          </a:bodyPr>
          <a:lstStyle/>
          <a:p>
            <a:pPr marL="0" indent="0">
              <a:buNone/>
            </a:pPr>
            <a:r>
              <a:rPr lang="en-US" dirty="0"/>
              <a:t>The organization must as its </a:t>
            </a:r>
            <a:r>
              <a:rPr lang="en-US" u="sng" dirty="0"/>
              <a:t>primary</a:t>
            </a:r>
            <a:r>
              <a:rPr lang="en-US" dirty="0"/>
              <a:t> function present, sponsor, exhibit or otherwise offer for public consumption programs or activities in any one or combination of the following disciplines: historic preservation/restoration, arts in education, music, dance, folk arts, humanities, literature, film/video/media, theater and musical theater, visual arts, or collections or exhibits of historical, archeological, scientific or ethnic artifacts, handiwork or objects.  </a:t>
            </a:r>
          </a:p>
          <a:p>
            <a:pPr marL="0" indent="0">
              <a:buNone/>
            </a:pPr>
            <a:r>
              <a:rPr lang="en-US" dirty="0"/>
              <a:t>DOCUMENTATION: </a:t>
            </a:r>
          </a:p>
          <a:p>
            <a:pPr marL="0" indent="0">
              <a:buNone/>
            </a:pPr>
            <a:r>
              <a:rPr lang="en-US" dirty="0"/>
              <a:t>Narrative response, website, select primary arts/cultural discipline</a:t>
            </a:r>
          </a:p>
          <a:p>
            <a:endParaRPr lang="en-US" dirty="0"/>
          </a:p>
        </p:txBody>
      </p:sp>
    </p:spTree>
    <p:extLst>
      <p:ext uri="{BB962C8B-B14F-4D97-AF65-F5344CB8AC3E}">
        <p14:creationId xmlns:p14="http://schemas.microsoft.com/office/powerpoint/2010/main" val="2820868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A8C0-20E2-4D68-B237-F7B096983A18}"/>
              </a:ext>
            </a:extLst>
          </p:cNvPr>
          <p:cNvSpPr>
            <a:spLocks noGrp="1"/>
          </p:cNvSpPr>
          <p:nvPr>
            <p:ph type="title"/>
          </p:nvPr>
        </p:nvSpPr>
        <p:spPr/>
        <p:txBody>
          <a:bodyPr/>
          <a:lstStyle/>
          <a:p>
            <a:pPr algn="ctr"/>
            <a:r>
              <a:rPr lang="en-US" b="1" dirty="0"/>
              <a:t>DOCUMENTATION LIST</a:t>
            </a:r>
          </a:p>
        </p:txBody>
      </p:sp>
      <p:sp>
        <p:nvSpPr>
          <p:cNvPr id="3" name="Content Placeholder 2">
            <a:extLst>
              <a:ext uri="{FF2B5EF4-FFF2-40B4-BE49-F238E27FC236}">
                <a16:creationId xmlns:a16="http://schemas.microsoft.com/office/drawing/2014/main" id="{C5C765F7-F8A9-4D2A-A618-B2F486F220D5}"/>
              </a:ext>
            </a:extLst>
          </p:cNvPr>
          <p:cNvSpPr>
            <a:spLocks noGrp="1"/>
          </p:cNvSpPr>
          <p:nvPr>
            <p:ph idx="1"/>
          </p:nvPr>
        </p:nvSpPr>
        <p:spPr/>
        <p:txBody>
          <a:bodyPr>
            <a:normAutofit fontScale="77500" lnSpcReduction="20000"/>
          </a:bodyPr>
          <a:lstStyle/>
          <a:p>
            <a:pPr lvl="0"/>
            <a:r>
              <a:rPr lang="en-US" sz="2600" dirty="0"/>
              <a:t>501(c)(3) Letter of Determination from IRS</a:t>
            </a:r>
          </a:p>
          <a:p>
            <a:pPr lvl="0"/>
            <a:r>
              <a:rPr lang="en-US" sz="2600" dirty="0"/>
              <a:t>Corporate Charter or Articles of Incorporation</a:t>
            </a:r>
          </a:p>
          <a:p>
            <a:pPr lvl="0"/>
            <a:r>
              <a:rPr lang="en-US" sz="2600" dirty="0"/>
              <a:t>Annual Report and Cover Page - Florida Dept. of State, Division of Corporations (Sunbiz)</a:t>
            </a:r>
          </a:p>
          <a:p>
            <a:pPr lvl="0"/>
            <a:r>
              <a:rPr lang="en-US" sz="2600" dirty="0"/>
              <a:t>Complete 990 from most recently completed fiscal year</a:t>
            </a:r>
          </a:p>
          <a:p>
            <a:pPr lvl="0"/>
            <a:r>
              <a:rPr lang="en-US" sz="2600" dirty="0"/>
              <a:t>Page One from 990s for two years prior to most recently completed fiscal year</a:t>
            </a:r>
          </a:p>
          <a:p>
            <a:pPr lvl="0"/>
            <a:r>
              <a:rPr lang="en-US" sz="2600" dirty="0"/>
              <a:t>Certification that organization can match requested grant amount</a:t>
            </a:r>
          </a:p>
          <a:p>
            <a:pPr lvl="0"/>
            <a:r>
              <a:rPr lang="en-US" sz="2600" dirty="0"/>
              <a:t>Board and Staff demographics chart (survey and chart provided in application)</a:t>
            </a:r>
          </a:p>
          <a:p>
            <a:pPr lvl="0"/>
            <a:r>
              <a:rPr lang="en-US" sz="2600" dirty="0"/>
              <a:t>Board of Directors listing </a:t>
            </a:r>
          </a:p>
          <a:p>
            <a:pPr lvl="1"/>
            <a:r>
              <a:rPr lang="en-US" sz="2600" dirty="0"/>
              <a:t>(include mailing/email address, professional affiliations, board term info)</a:t>
            </a:r>
          </a:p>
          <a:p>
            <a:pPr lvl="0"/>
            <a:r>
              <a:rPr lang="en-US" sz="2600" dirty="0"/>
              <a:t>Bylaws</a:t>
            </a:r>
          </a:p>
          <a:p>
            <a:pPr lvl="0"/>
            <a:r>
              <a:rPr lang="en-US" sz="2600" dirty="0"/>
              <a:t>(if applicable) If organization receives other city funding, excepting the Kids Hope Alliance, provide a letter from the applicable city division/department verifying that the other city funding is distributed through a process that does not require specific City Council approval  </a:t>
            </a:r>
          </a:p>
          <a:p>
            <a:pPr marL="0" indent="0">
              <a:buNone/>
            </a:pPr>
            <a:endParaRPr lang="en-US" sz="2600"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083275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93EC6-AFD6-45DF-B9C4-E761D5A509F3}"/>
              </a:ext>
            </a:extLst>
          </p:cNvPr>
          <p:cNvSpPr>
            <a:spLocks noGrp="1"/>
          </p:cNvSpPr>
          <p:nvPr>
            <p:ph type="title"/>
          </p:nvPr>
        </p:nvSpPr>
        <p:spPr/>
        <p:txBody>
          <a:bodyPr/>
          <a:lstStyle/>
          <a:p>
            <a:pPr algn="ctr"/>
            <a:r>
              <a:rPr lang="en-US" b="1" dirty="0"/>
              <a:t>ADDITIONAL INFO TO PROVIDE</a:t>
            </a:r>
          </a:p>
        </p:txBody>
      </p:sp>
      <p:sp>
        <p:nvSpPr>
          <p:cNvPr id="3" name="Content Placeholder 2">
            <a:extLst>
              <a:ext uri="{FF2B5EF4-FFF2-40B4-BE49-F238E27FC236}">
                <a16:creationId xmlns:a16="http://schemas.microsoft.com/office/drawing/2014/main" id="{849ED7D4-D842-42B2-9181-C554064E746C}"/>
              </a:ext>
            </a:extLst>
          </p:cNvPr>
          <p:cNvSpPr>
            <a:spLocks noGrp="1"/>
          </p:cNvSpPr>
          <p:nvPr>
            <p:ph idx="1"/>
          </p:nvPr>
        </p:nvSpPr>
        <p:spPr/>
        <p:txBody>
          <a:bodyPr/>
          <a:lstStyle/>
          <a:p>
            <a:pPr lvl="0"/>
            <a:r>
              <a:rPr lang="en-US" dirty="0"/>
              <a:t>Description of how organization serves on a non-discriminatory basis</a:t>
            </a:r>
          </a:p>
          <a:p>
            <a:pPr lvl="0"/>
            <a:endParaRPr lang="en-US" dirty="0"/>
          </a:p>
          <a:p>
            <a:pPr lvl="0"/>
            <a:r>
              <a:rPr lang="en-US" dirty="0"/>
              <a:t>Mission Statement</a:t>
            </a:r>
          </a:p>
          <a:p>
            <a:pPr lvl="0"/>
            <a:endParaRPr lang="en-US" dirty="0"/>
          </a:p>
          <a:p>
            <a:pPr lvl="0"/>
            <a:r>
              <a:rPr lang="en-US" dirty="0"/>
              <a:t>Description of organization’s history and major programs showing that arts/culture is its primary mission</a:t>
            </a:r>
          </a:p>
          <a:p>
            <a:pPr lvl="0"/>
            <a:endParaRPr lang="en-US" dirty="0"/>
          </a:p>
          <a:p>
            <a:pPr lvl="0"/>
            <a:r>
              <a:rPr lang="en-US" dirty="0"/>
              <a:t>Brief summary description of organization (to be shared with grant review committee)</a:t>
            </a:r>
          </a:p>
          <a:p>
            <a:pPr marL="0" indent="0">
              <a:buNone/>
            </a:pPr>
            <a:endParaRPr lang="en-US" dirty="0"/>
          </a:p>
        </p:txBody>
      </p:sp>
    </p:spTree>
    <p:extLst>
      <p:ext uri="{BB962C8B-B14F-4D97-AF65-F5344CB8AC3E}">
        <p14:creationId xmlns:p14="http://schemas.microsoft.com/office/powerpoint/2010/main" val="2810167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9D577-1F6F-4259-994D-7B2FAEA9AA24}"/>
              </a:ext>
            </a:extLst>
          </p:cNvPr>
          <p:cNvSpPr>
            <a:spLocks noGrp="1"/>
          </p:cNvSpPr>
          <p:nvPr>
            <p:ph type="title"/>
          </p:nvPr>
        </p:nvSpPr>
        <p:spPr/>
        <p:txBody>
          <a:bodyPr/>
          <a:lstStyle/>
          <a:p>
            <a:pPr algn="ctr"/>
            <a:r>
              <a:rPr lang="en-US" b="1" dirty="0"/>
              <a:t>REQUEST AMOUNTS</a:t>
            </a:r>
          </a:p>
        </p:txBody>
      </p:sp>
      <p:sp>
        <p:nvSpPr>
          <p:cNvPr id="3" name="Content Placeholder 2">
            <a:extLst>
              <a:ext uri="{FF2B5EF4-FFF2-40B4-BE49-F238E27FC236}">
                <a16:creationId xmlns:a16="http://schemas.microsoft.com/office/drawing/2014/main" id="{D0F68966-183D-4332-BBB1-7D71CF9B9837}"/>
              </a:ext>
            </a:extLst>
          </p:cNvPr>
          <p:cNvSpPr>
            <a:spLocks noGrp="1"/>
          </p:cNvSpPr>
          <p:nvPr>
            <p:ph idx="1"/>
          </p:nvPr>
        </p:nvSpPr>
        <p:spPr/>
        <p:txBody>
          <a:bodyPr>
            <a:normAutofit fontScale="77500" lnSpcReduction="20000"/>
          </a:bodyPr>
          <a:lstStyle/>
          <a:p>
            <a:pPr marL="0" indent="0">
              <a:buNone/>
            </a:pPr>
            <a:r>
              <a:rPr lang="en-US" dirty="0"/>
              <a:t>New applicant request amounts are capped:</a:t>
            </a:r>
          </a:p>
          <a:p>
            <a:pPr marL="0" indent="0">
              <a:buNone/>
            </a:pPr>
            <a:endParaRPr lang="en-US" dirty="0"/>
          </a:p>
          <a:p>
            <a:r>
              <a:rPr lang="en-US" dirty="0"/>
              <a:t>For organizations with annual budget less than $250k:</a:t>
            </a:r>
          </a:p>
          <a:p>
            <a:pPr marL="0" indent="0">
              <a:buNone/>
            </a:pPr>
            <a:r>
              <a:rPr lang="en-US" dirty="0"/>
              <a:t>Request amount is $5k</a:t>
            </a:r>
          </a:p>
          <a:p>
            <a:pPr marL="0" indent="0">
              <a:buNone/>
            </a:pPr>
            <a:endParaRPr lang="en-US" dirty="0"/>
          </a:p>
          <a:p>
            <a:r>
              <a:rPr lang="en-US" dirty="0"/>
              <a:t>For organizations with annual budget of $250k and above:</a:t>
            </a:r>
          </a:p>
          <a:p>
            <a:pPr marL="0" indent="0">
              <a:buNone/>
            </a:pPr>
            <a:r>
              <a:rPr lang="en-US" dirty="0"/>
              <a:t>Request amount is $10K</a:t>
            </a:r>
          </a:p>
          <a:p>
            <a:pPr marL="0" indent="0">
              <a:buNone/>
            </a:pPr>
            <a:endParaRPr lang="en-US" dirty="0"/>
          </a:p>
          <a:p>
            <a:pPr marL="0" indent="0">
              <a:buNone/>
            </a:pPr>
            <a:r>
              <a:rPr lang="en-US" dirty="0"/>
              <a:t>After first year, organizations may request up to 24 percent of annual revenues</a:t>
            </a:r>
          </a:p>
          <a:p>
            <a:pPr marL="0" indent="0">
              <a:buNone/>
            </a:pPr>
            <a:endParaRPr lang="en-US" dirty="0"/>
          </a:p>
          <a:p>
            <a:pPr marL="0" indent="0">
              <a:buNone/>
            </a:pPr>
            <a:r>
              <a:rPr lang="en-US" dirty="0"/>
              <a:t>Applicant must be able to match request amount 3:1 with cash (76%/24%)</a:t>
            </a:r>
          </a:p>
          <a:p>
            <a:pPr marL="0" indent="0">
              <a:buNone/>
            </a:pPr>
            <a:r>
              <a:rPr lang="en-US" dirty="0"/>
              <a:t>(Minimum request amount is $5k)</a:t>
            </a:r>
          </a:p>
        </p:txBody>
      </p:sp>
    </p:spTree>
    <p:extLst>
      <p:ext uri="{BB962C8B-B14F-4D97-AF65-F5344CB8AC3E}">
        <p14:creationId xmlns:p14="http://schemas.microsoft.com/office/powerpoint/2010/main" val="1525989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6C2D9-FA69-4F4B-B23C-2039775A390D}"/>
              </a:ext>
            </a:extLst>
          </p:cNvPr>
          <p:cNvSpPr>
            <a:spLocks noGrp="1"/>
          </p:cNvSpPr>
          <p:nvPr>
            <p:ph type="title"/>
          </p:nvPr>
        </p:nvSpPr>
        <p:spPr/>
        <p:txBody>
          <a:bodyPr/>
          <a:lstStyle/>
          <a:p>
            <a:pPr algn="ctr"/>
            <a:r>
              <a:rPr lang="en-US" b="1" dirty="0"/>
              <a:t>GRANT REQUEST WORKSHEET</a:t>
            </a:r>
          </a:p>
        </p:txBody>
      </p:sp>
      <p:sp>
        <p:nvSpPr>
          <p:cNvPr id="3" name="Content Placeholder 2">
            <a:extLst>
              <a:ext uri="{FF2B5EF4-FFF2-40B4-BE49-F238E27FC236}">
                <a16:creationId xmlns:a16="http://schemas.microsoft.com/office/drawing/2014/main" id="{4ACAF4A9-F0F3-428B-A081-05B65EB388D9}"/>
              </a:ext>
            </a:extLst>
          </p:cNvPr>
          <p:cNvSpPr>
            <a:spLocks noGrp="1"/>
          </p:cNvSpPr>
          <p:nvPr>
            <p:ph idx="1"/>
          </p:nvPr>
        </p:nvSpPr>
        <p:spPr/>
        <p:txBody>
          <a:bodyPr/>
          <a:lstStyle/>
          <a:p>
            <a:r>
              <a:rPr lang="en-US" dirty="0"/>
              <a:t>Review Form</a:t>
            </a:r>
          </a:p>
          <a:p>
            <a:endParaRPr lang="en-US" dirty="0"/>
          </a:p>
          <a:p>
            <a:endParaRPr lang="en-US" dirty="0"/>
          </a:p>
          <a:p>
            <a:r>
              <a:rPr lang="en-US" dirty="0"/>
              <a:t>Download form from Foundant, complete, re-upload</a:t>
            </a:r>
          </a:p>
        </p:txBody>
      </p:sp>
    </p:spTree>
    <p:extLst>
      <p:ext uri="{BB962C8B-B14F-4D97-AF65-F5344CB8AC3E}">
        <p14:creationId xmlns:p14="http://schemas.microsoft.com/office/powerpoint/2010/main" val="406993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D8A89-5EE3-45C0-9398-453F179F6B1B}"/>
              </a:ext>
            </a:extLst>
          </p:cNvPr>
          <p:cNvSpPr>
            <a:spLocks noGrp="1"/>
          </p:cNvSpPr>
          <p:nvPr>
            <p:ph type="title"/>
          </p:nvPr>
        </p:nvSpPr>
        <p:spPr/>
        <p:txBody>
          <a:bodyPr/>
          <a:lstStyle/>
          <a:p>
            <a:pPr algn="ctr"/>
            <a:r>
              <a:rPr lang="en-US" b="1" dirty="0"/>
              <a:t>FINAL DOCUMENTATION</a:t>
            </a:r>
          </a:p>
        </p:txBody>
      </p:sp>
      <p:sp>
        <p:nvSpPr>
          <p:cNvPr id="3" name="Content Placeholder 2">
            <a:extLst>
              <a:ext uri="{FF2B5EF4-FFF2-40B4-BE49-F238E27FC236}">
                <a16:creationId xmlns:a16="http://schemas.microsoft.com/office/drawing/2014/main" id="{0DB41FDD-192F-467D-857D-D263C4695927}"/>
              </a:ext>
            </a:extLst>
          </p:cNvPr>
          <p:cNvSpPr>
            <a:spLocks noGrp="1"/>
          </p:cNvSpPr>
          <p:nvPr>
            <p:ph idx="1"/>
          </p:nvPr>
        </p:nvSpPr>
        <p:spPr/>
        <p:txBody>
          <a:bodyPr>
            <a:normAutofit/>
          </a:bodyPr>
          <a:lstStyle/>
          <a:p>
            <a:pPr marL="0" lvl="0" indent="0">
              <a:buNone/>
            </a:pPr>
            <a:r>
              <a:rPr lang="en-US" b="1" dirty="0"/>
              <a:t>Charitable Solicitation Permit</a:t>
            </a:r>
          </a:p>
          <a:p>
            <a:r>
              <a:rPr lang="en-US" dirty="0"/>
              <a:t>A Charitable Solicitation Permit is required in order to solicit for grant funds.  The permit is issued annually by the Florida Dept. of Agriculture and Consumer Services.  Permit must be current.  </a:t>
            </a:r>
          </a:p>
          <a:p>
            <a:pPr lvl="1"/>
            <a:r>
              <a:rPr lang="en-US" dirty="0"/>
              <a:t>(Please note, this is NOT your sales tax exemption certificate.)</a:t>
            </a:r>
          </a:p>
          <a:p>
            <a:pPr marL="0" indent="0">
              <a:buNone/>
            </a:pPr>
            <a:endParaRPr lang="en-US" dirty="0"/>
          </a:p>
          <a:p>
            <a:r>
              <a:rPr lang="en-US" dirty="0"/>
              <a:t>Some organizations may be exempt per Florida Statutes, Chapter 496. If your organization is exempt, please attach an official statement to that effect issued by the Florida Department of Agriculture and Consumer Services on its letterhead.  </a:t>
            </a:r>
          </a:p>
          <a:p>
            <a:endParaRPr lang="en-US" dirty="0"/>
          </a:p>
        </p:txBody>
      </p:sp>
    </p:spTree>
    <p:extLst>
      <p:ext uri="{BB962C8B-B14F-4D97-AF65-F5344CB8AC3E}">
        <p14:creationId xmlns:p14="http://schemas.microsoft.com/office/powerpoint/2010/main" val="2826217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84CB6-DFEB-41BB-814B-59B67CDA9567}"/>
              </a:ext>
            </a:extLst>
          </p:cNvPr>
          <p:cNvSpPr>
            <a:spLocks noGrp="1"/>
          </p:cNvSpPr>
          <p:nvPr>
            <p:ph type="title"/>
          </p:nvPr>
        </p:nvSpPr>
        <p:spPr/>
        <p:txBody>
          <a:bodyPr/>
          <a:lstStyle/>
          <a:p>
            <a:pPr algn="ctr"/>
            <a:r>
              <a:rPr lang="en-US" b="1" dirty="0"/>
              <a:t>SIGNATURE</a:t>
            </a:r>
          </a:p>
        </p:txBody>
      </p:sp>
      <p:sp>
        <p:nvSpPr>
          <p:cNvPr id="3" name="Content Placeholder 2">
            <a:extLst>
              <a:ext uri="{FF2B5EF4-FFF2-40B4-BE49-F238E27FC236}">
                <a16:creationId xmlns:a16="http://schemas.microsoft.com/office/drawing/2014/main" id="{F31ECF80-7236-4A89-AD53-CD797922FAC8}"/>
              </a:ext>
            </a:extLst>
          </p:cNvPr>
          <p:cNvSpPr>
            <a:spLocks noGrp="1"/>
          </p:cNvSpPr>
          <p:nvPr>
            <p:ph idx="1"/>
          </p:nvPr>
        </p:nvSpPr>
        <p:spPr/>
        <p:txBody>
          <a:bodyPr/>
          <a:lstStyle/>
          <a:p>
            <a:pPr marL="0" indent="0">
              <a:buNone/>
            </a:pPr>
            <a:endParaRPr lang="en-US" dirty="0"/>
          </a:p>
          <a:p>
            <a:pPr marL="0" indent="0">
              <a:buNone/>
            </a:pPr>
            <a:r>
              <a:rPr lang="en-US" dirty="0"/>
              <a:t>Provide electronic signature of person authorized to enter into contracts for the organization certifying LOI upon penalty of perjury.</a:t>
            </a:r>
          </a:p>
          <a:p>
            <a:endParaRPr lang="en-US" dirty="0"/>
          </a:p>
        </p:txBody>
      </p:sp>
    </p:spTree>
    <p:extLst>
      <p:ext uri="{BB962C8B-B14F-4D97-AF65-F5344CB8AC3E}">
        <p14:creationId xmlns:p14="http://schemas.microsoft.com/office/powerpoint/2010/main" val="3969227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A7406-88F1-421F-BA7B-CFACEDD43609}"/>
              </a:ext>
            </a:extLst>
          </p:cNvPr>
          <p:cNvSpPr>
            <a:spLocks noGrp="1"/>
          </p:cNvSpPr>
          <p:nvPr>
            <p:ph type="title"/>
          </p:nvPr>
        </p:nvSpPr>
        <p:spPr/>
        <p:txBody>
          <a:bodyPr/>
          <a:lstStyle/>
          <a:p>
            <a:pPr algn="ctr"/>
            <a:r>
              <a:rPr lang="en-US" b="1" dirty="0"/>
              <a:t>OVERVIEW</a:t>
            </a:r>
          </a:p>
        </p:txBody>
      </p:sp>
      <p:sp>
        <p:nvSpPr>
          <p:cNvPr id="6" name="Content Placeholder 5">
            <a:extLst>
              <a:ext uri="{FF2B5EF4-FFF2-40B4-BE49-F238E27FC236}">
                <a16:creationId xmlns:a16="http://schemas.microsoft.com/office/drawing/2014/main" id="{29CBA299-0CB7-44D8-9FF0-3BF7AE0E5762}"/>
              </a:ext>
            </a:extLst>
          </p:cNvPr>
          <p:cNvSpPr>
            <a:spLocks noGrp="1"/>
          </p:cNvSpPr>
          <p:nvPr>
            <p:ph idx="1"/>
          </p:nvPr>
        </p:nvSpPr>
        <p:spPr/>
        <p:txBody>
          <a:bodyPr>
            <a:normAutofit fontScale="92500" lnSpcReduction="10000"/>
          </a:bodyPr>
          <a:lstStyle/>
          <a:p>
            <a:pPr marL="0" indent="0">
              <a:buNone/>
            </a:pPr>
            <a:endParaRPr lang="en-US" dirty="0"/>
          </a:p>
          <a:p>
            <a:pPr lvl="0"/>
            <a:r>
              <a:rPr lang="en-US" dirty="0"/>
              <a:t>The mission and purpose of the Cultural Service Grant Program (CSGP) is to provide public support to organizations that contribute to the cultural quality of life of Jacksonville’s residents.  </a:t>
            </a:r>
          </a:p>
          <a:p>
            <a:pPr lvl="0"/>
            <a:r>
              <a:rPr lang="en-US" dirty="0"/>
              <a:t>CSGP is funded by the City of Jacksonville and administered by the Cultural Council of Greater Jacksonville, Inc.  </a:t>
            </a:r>
          </a:p>
          <a:p>
            <a:pPr lvl="0"/>
            <a:r>
              <a:rPr lang="en-US" dirty="0"/>
              <a:t>CSGP is governed by Chapter 118, Part 6, of the City of Jacksonville’s ordinance code.  </a:t>
            </a:r>
          </a:p>
          <a:p>
            <a:pPr lvl="0"/>
            <a:r>
              <a:rPr lang="en-US" dirty="0"/>
              <a:t>CSGP is open to nonprofit 501(c)(3) organizations operating in Duval County with a </a:t>
            </a:r>
            <a:r>
              <a:rPr lang="en-US" u="sng" dirty="0"/>
              <a:t>primary</a:t>
            </a:r>
            <a:r>
              <a:rPr lang="en-US" dirty="0"/>
              <a:t> mission that is arts/cultural. </a:t>
            </a:r>
          </a:p>
          <a:p>
            <a:pPr lvl="0"/>
            <a:r>
              <a:rPr lang="en-US" dirty="0"/>
              <a:t>CSGP provides general operating support.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86133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2FDFF-6DF7-43C0-B0DB-BFDFB13DFD84}"/>
              </a:ext>
            </a:extLst>
          </p:cNvPr>
          <p:cNvSpPr>
            <a:spLocks noGrp="1"/>
          </p:cNvSpPr>
          <p:nvPr>
            <p:ph type="title"/>
          </p:nvPr>
        </p:nvSpPr>
        <p:spPr/>
        <p:txBody>
          <a:bodyPr/>
          <a:lstStyle/>
          <a:p>
            <a:pPr algn="ctr"/>
            <a:r>
              <a:rPr lang="en-US" b="1" dirty="0"/>
              <a:t>QUESTIONS?</a:t>
            </a:r>
          </a:p>
        </p:txBody>
      </p:sp>
      <p:sp>
        <p:nvSpPr>
          <p:cNvPr id="3" name="Content Placeholder 2">
            <a:extLst>
              <a:ext uri="{FF2B5EF4-FFF2-40B4-BE49-F238E27FC236}">
                <a16:creationId xmlns:a16="http://schemas.microsoft.com/office/drawing/2014/main" id="{485E78A3-40E2-4A87-9F34-C24018A6F0FB}"/>
              </a:ext>
            </a:extLst>
          </p:cNvPr>
          <p:cNvSpPr>
            <a:spLocks noGrp="1"/>
          </p:cNvSpPr>
          <p:nvPr>
            <p:ph idx="1"/>
          </p:nvPr>
        </p:nvSpPr>
        <p:spPr/>
        <p:txBody>
          <a:bodyPr>
            <a:normAutofit/>
          </a:bodyPr>
          <a:lstStyle/>
          <a:p>
            <a:pPr marL="0" indent="0">
              <a:buNone/>
            </a:pPr>
            <a:r>
              <a:rPr lang="en-US" dirty="0"/>
              <a:t>Please contact us!</a:t>
            </a:r>
          </a:p>
          <a:p>
            <a:pPr lvl="1"/>
            <a:r>
              <a:rPr lang="en-US" dirty="0"/>
              <a:t>John Poage (</a:t>
            </a:r>
            <a:r>
              <a:rPr lang="en-US" dirty="0">
                <a:hlinkClick r:id="rId2"/>
              </a:rPr>
              <a:t>john@culturalcouncil.org</a:t>
            </a:r>
            <a:r>
              <a:rPr lang="en-US" dirty="0"/>
              <a:t>) </a:t>
            </a:r>
          </a:p>
          <a:p>
            <a:pPr marL="0" indent="0">
              <a:buNone/>
            </a:pPr>
            <a:endParaRPr lang="en-US" dirty="0"/>
          </a:p>
          <a:p>
            <a:pPr lvl="1"/>
            <a:r>
              <a:rPr lang="en-US" dirty="0"/>
              <a:t>Amy Palmer (</a:t>
            </a:r>
            <a:r>
              <a:rPr lang="en-US" dirty="0">
                <a:hlinkClick r:id="rId3"/>
              </a:rPr>
              <a:t>apalmer@culturalcouncil.org</a:t>
            </a:r>
            <a:r>
              <a:rPr lang="en-US" dirty="0"/>
              <a:t>) </a:t>
            </a:r>
          </a:p>
          <a:p>
            <a:pPr lvl="1"/>
            <a:endParaRPr lang="en-US" dirty="0"/>
          </a:p>
          <a:p>
            <a:pPr lvl="1"/>
            <a:endParaRPr lang="en-US" dirty="0"/>
          </a:p>
          <a:p>
            <a:pPr marL="457200" lvl="1" indent="0" algn="ctr">
              <a:buNone/>
            </a:pPr>
            <a:endParaRPr lang="en-US" dirty="0"/>
          </a:p>
          <a:p>
            <a:pPr marL="457200" lvl="1" indent="0">
              <a:buNone/>
            </a:pPr>
            <a:endParaRPr lang="en-US" dirty="0"/>
          </a:p>
        </p:txBody>
      </p:sp>
      <p:pic>
        <p:nvPicPr>
          <p:cNvPr id="4" name="Picture 3">
            <a:extLst>
              <a:ext uri="{FF2B5EF4-FFF2-40B4-BE49-F238E27FC236}">
                <a16:creationId xmlns:a16="http://schemas.microsoft.com/office/drawing/2014/main" id="{6CB6B720-F9AA-4BB6-97C9-8BA929F32FA4}"/>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63340" y="4096140"/>
            <a:ext cx="4465320" cy="2080824"/>
          </a:xfrm>
          <a:prstGeom prst="rect">
            <a:avLst/>
          </a:prstGeom>
          <a:noFill/>
          <a:ln>
            <a:noFill/>
          </a:ln>
        </p:spPr>
      </p:pic>
    </p:spTree>
    <p:extLst>
      <p:ext uri="{BB962C8B-B14F-4D97-AF65-F5344CB8AC3E}">
        <p14:creationId xmlns:p14="http://schemas.microsoft.com/office/powerpoint/2010/main" val="754252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8C1CE-E848-4839-8106-A5BB4688CA74}"/>
              </a:ext>
            </a:extLst>
          </p:cNvPr>
          <p:cNvSpPr>
            <a:spLocks noGrp="1"/>
          </p:cNvSpPr>
          <p:nvPr>
            <p:ph type="title"/>
          </p:nvPr>
        </p:nvSpPr>
        <p:spPr/>
        <p:txBody>
          <a:bodyPr/>
          <a:lstStyle/>
          <a:p>
            <a:pPr algn="ctr"/>
            <a:r>
              <a:rPr lang="en-US" b="1" dirty="0"/>
              <a:t>PURPOSE OF LETTER OF INTENT (LOI)</a:t>
            </a:r>
          </a:p>
        </p:txBody>
      </p:sp>
      <p:sp>
        <p:nvSpPr>
          <p:cNvPr id="3" name="Content Placeholder 2">
            <a:extLst>
              <a:ext uri="{FF2B5EF4-FFF2-40B4-BE49-F238E27FC236}">
                <a16:creationId xmlns:a16="http://schemas.microsoft.com/office/drawing/2014/main" id="{91C0D25B-0CA0-4F64-A005-4C50094C89C7}"/>
              </a:ext>
            </a:extLst>
          </p:cNvPr>
          <p:cNvSpPr>
            <a:spLocks noGrp="1"/>
          </p:cNvSpPr>
          <p:nvPr>
            <p:ph idx="1"/>
          </p:nvPr>
        </p:nvSpPr>
        <p:spPr/>
        <p:txBody>
          <a:bodyPr>
            <a:normAutofit fontScale="92500"/>
          </a:bodyPr>
          <a:lstStyle/>
          <a:p>
            <a:pPr marL="0" indent="0">
              <a:buNone/>
            </a:pPr>
            <a:endParaRPr lang="en-US" dirty="0"/>
          </a:p>
          <a:p>
            <a:pPr lvl="0"/>
            <a:r>
              <a:rPr lang="en-US" dirty="0"/>
              <a:t>Signals the organization's intention to apply to CSGP</a:t>
            </a:r>
          </a:p>
          <a:p>
            <a:pPr marL="0" lvl="0" indent="0">
              <a:buNone/>
            </a:pPr>
            <a:endParaRPr lang="en-US" dirty="0"/>
          </a:p>
          <a:p>
            <a:pPr lvl="0"/>
            <a:r>
              <a:rPr lang="en-US" dirty="0"/>
              <a:t>Determines eligibility for applicant organizations</a:t>
            </a:r>
          </a:p>
          <a:p>
            <a:pPr marL="0" lvl="0" indent="0">
              <a:buNone/>
            </a:pPr>
            <a:endParaRPr lang="en-US" dirty="0"/>
          </a:p>
          <a:p>
            <a:pPr lvl="0"/>
            <a:r>
              <a:rPr lang="en-US" dirty="0"/>
              <a:t>Gathers essential information and documentation</a:t>
            </a:r>
          </a:p>
          <a:p>
            <a:pPr marL="0" lvl="0" indent="0">
              <a:buNone/>
            </a:pPr>
            <a:endParaRPr lang="en-US" dirty="0"/>
          </a:p>
          <a:p>
            <a:pPr lvl="0"/>
            <a:r>
              <a:rPr lang="en-US" dirty="0"/>
              <a:t>Informs the Cultural Council of Greater Jacksonville's request for funding to the City of Jacksonville for the Cultural Service Grant Program.</a:t>
            </a:r>
          </a:p>
          <a:p>
            <a:endParaRPr lang="en-US" dirty="0"/>
          </a:p>
        </p:txBody>
      </p:sp>
    </p:spTree>
    <p:extLst>
      <p:ext uri="{BB962C8B-B14F-4D97-AF65-F5344CB8AC3E}">
        <p14:creationId xmlns:p14="http://schemas.microsoft.com/office/powerpoint/2010/main" val="385734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750AC-97F5-470A-B45D-09ADCD51E040}"/>
              </a:ext>
            </a:extLst>
          </p:cNvPr>
          <p:cNvSpPr>
            <a:spLocks noGrp="1"/>
          </p:cNvSpPr>
          <p:nvPr>
            <p:ph type="title"/>
          </p:nvPr>
        </p:nvSpPr>
        <p:spPr/>
        <p:txBody>
          <a:bodyPr/>
          <a:lstStyle/>
          <a:p>
            <a:pPr algn="ctr"/>
            <a:r>
              <a:rPr lang="en-US" b="1" dirty="0"/>
              <a:t>LOI IS REQUIRED</a:t>
            </a:r>
            <a:endParaRPr lang="en-US" dirty="0"/>
          </a:p>
        </p:txBody>
      </p:sp>
      <p:sp>
        <p:nvSpPr>
          <p:cNvPr id="3" name="Content Placeholder 2">
            <a:extLst>
              <a:ext uri="{FF2B5EF4-FFF2-40B4-BE49-F238E27FC236}">
                <a16:creationId xmlns:a16="http://schemas.microsoft.com/office/drawing/2014/main" id="{75ADBF0B-A3E3-481E-9639-F438B055DC22}"/>
              </a:ext>
            </a:extLst>
          </p:cNvPr>
          <p:cNvSpPr>
            <a:spLocks noGrp="1"/>
          </p:cNvSpPr>
          <p:nvPr>
            <p:ph idx="1"/>
          </p:nvPr>
        </p:nvSpPr>
        <p:spPr/>
        <p:txBody>
          <a:bodyPr/>
          <a:lstStyle/>
          <a:p>
            <a:r>
              <a:rPr lang="en-US" dirty="0"/>
              <a:t>For organizations not currently funded through CSGP, completing the Letter of Intent (LOI) is a mandatory prerequisite to completing the full application for the 2024-2025 Cultural Service Grant Program.  </a:t>
            </a:r>
          </a:p>
          <a:p>
            <a:pPr marL="0" indent="0">
              <a:buNone/>
            </a:pPr>
            <a:r>
              <a:rPr lang="en-US" dirty="0"/>
              <a:t> </a:t>
            </a:r>
          </a:p>
          <a:p>
            <a:r>
              <a:rPr lang="en-US" dirty="0"/>
              <a:t>Organizations currently-funded through CSGP must complete an abbreviated version of the LOI to ensure that they have maintained eligibility for CSGP for 2024-2025.  A restricted access code will be sent via email to current grantees so they may access this abbreviated LOI form.  </a:t>
            </a:r>
          </a:p>
          <a:p>
            <a:endParaRPr lang="en-US" dirty="0"/>
          </a:p>
          <a:p>
            <a:endParaRPr lang="en-US" dirty="0"/>
          </a:p>
        </p:txBody>
      </p:sp>
    </p:spTree>
    <p:extLst>
      <p:ext uri="{BB962C8B-B14F-4D97-AF65-F5344CB8AC3E}">
        <p14:creationId xmlns:p14="http://schemas.microsoft.com/office/powerpoint/2010/main" val="870212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92206-587B-42A5-88E5-3C0FC19B5DB6}"/>
              </a:ext>
            </a:extLst>
          </p:cNvPr>
          <p:cNvSpPr>
            <a:spLocks noGrp="1"/>
          </p:cNvSpPr>
          <p:nvPr>
            <p:ph type="title"/>
          </p:nvPr>
        </p:nvSpPr>
        <p:spPr/>
        <p:txBody>
          <a:bodyPr/>
          <a:lstStyle/>
          <a:p>
            <a:pPr algn="ctr"/>
            <a:r>
              <a:rPr lang="en-US" b="1" dirty="0"/>
              <a:t>LOI – TIMELINE</a:t>
            </a:r>
          </a:p>
        </p:txBody>
      </p:sp>
      <p:sp>
        <p:nvSpPr>
          <p:cNvPr id="3" name="Content Placeholder 2">
            <a:extLst>
              <a:ext uri="{FF2B5EF4-FFF2-40B4-BE49-F238E27FC236}">
                <a16:creationId xmlns:a16="http://schemas.microsoft.com/office/drawing/2014/main" id="{C0A7B05E-FCE4-4707-AFC7-1A2897401424}"/>
              </a:ext>
            </a:extLst>
          </p:cNvPr>
          <p:cNvSpPr>
            <a:spLocks noGrp="1"/>
          </p:cNvSpPr>
          <p:nvPr>
            <p:ph idx="1"/>
          </p:nvPr>
        </p:nvSpPr>
        <p:spPr/>
        <p:txBody>
          <a:bodyPr>
            <a:normAutofit fontScale="92500" lnSpcReduction="20000"/>
          </a:bodyPr>
          <a:lstStyle/>
          <a:p>
            <a:r>
              <a:rPr lang="en-US" b="1" dirty="0"/>
              <a:t>LOI DEADLINE:  </a:t>
            </a:r>
            <a:r>
              <a:rPr lang="en-US" sz="2400" dirty="0"/>
              <a:t>Wednesday, Feb. 28, 2024 (11:59 p.m., online)</a:t>
            </a:r>
            <a:endParaRPr lang="en-US" b="1" dirty="0"/>
          </a:p>
          <a:p>
            <a:r>
              <a:rPr lang="en-US" b="1" dirty="0"/>
              <a:t>APRIL 2024:  </a:t>
            </a:r>
            <a:r>
              <a:rPr lang="en-US" dirty="0"/>
              <a:t>Applicants notified of eligibility for FY2025 CSGP</a:t>
            </a:r>
            <a:endParaRPr lang="en-US" b="1" dirty="0"/>
          </a:p>
          <a:p>
            <a:r>
              <a:rPr lang="en-US" b="1" dirty="0"/>
              <a:t>Application Workshop:  </a:t>
            </a:r>
            <a:r>
              <a:rPr lang="en-US" dirty="0"/>
              <a:t>Eligible applicants will be invited to a mandatory application workshop in April and submit a full application in June.</a:t>
            </a:r>
          </a:p>
          <a:p>
            <a:r>
              <a:rPr lang="en-US" b="1" dirty="0"/>
              <a:t>FY2025 CSGP Grant Period:  </a:t>
            </a:r>
            <a:r>
              <a:rPr lang="en-US" dirty="0"/>
              <a:t>Oct. 1, 2024-Sept. 30, 2025</a:t>
            </a:r>
          </a:p>
          <a:p>
            <a:endParaRPr lang="en-US" b="1" dirty="0"/>
          </a:p>
          <a:p>
            <a:pPr marL="0" indent="0">
              <a:buNone/>
            </a:pPr>
            <a:r>
              <a:rPr lang="en-US" b="1" u="sng" dirty="0"/>
              <a:t>Ineligible Applicants:  </a:t>
            </a:r>
          </a:p>
          <a:p>
            <a:r>
              <a:rPr lang="en-US" dirty="0"/>
              <a:t>Depending on reasons not currently eligible, organizations may resubmit an LOI for a future grant cycle</a:t>
            </a:r>
          </a:p>
          <a:p>
            <a:r>
              <a:rPr lang="en-US" dirty="0"/>
              <a:t>All ineligible applicants are saved the trouble of completing a full application.</a:t>
            </a:r>
          </a:p>
          <a:p>
            <a:endParaRPr lang="en-US" dirty="0"/>
          </a:p>
        </p:txBody>
      </p:sp>
    </p:spTree>
    <p:extLst>
      <p:ext uri="{BB962C8B-B14F-4D97-AF65-F5344CB8AC3E}">
        <p14:creationId xmlns:p14="http://schemas.microsoft.com/office/powerpoint/2010/main" val="3421650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24387-45E4-45B8-8792-452331A2F563}"/>
              </a:ext>
            </a:extLst>
          </p:cNvPr>
          <p:cNvSpPr>
            <a:spLocks noGrp="1"/>
          </p:cNvSpPr>
          <p:nvPr>
            <p:ph type="title"/>
          </p:nvPr>
        </p:nvSpPr>
        <p:spPr/>
        <p:txBody>
          <a:bodyPr/>
          <a:lstStyle/>
          <a:p>
            <a:pPr algn="ctr"/>
            <a:r>
              <a:rPr lang="en-US" b="1" dirty="0"/>
              <a:t>GETTING STARTED - FOUNDANT</a:t>
            </a:r>
          </a:p>
        </p:txBody>
      </p:sp>
      <p:sp>
        <p:nvSpPr>
          <p:cNvPr id="3" name="Content Placeholder 2">
            <a:extLst>
              <a:ext uri="{FF2B5EF4-FFF2-40B4-BE49-F238E27FC236}">
                <a16:creationId xmlns:a16="http://schemas.microsoft.com/office/drawing/2014/main" id="{0C9A0440-04BE-400F-AAD6-407EFB492E73}"/>
              </a:ext>
            </a:extLst>
          </p:cNvPr>
          <p:cNvSpPr>
            <a:spLocks noGrp="1"/>
          </p:cNvSpPr>
          <p:nvPr>
            <p:ph idx="1"/>
          </p:nvPr>
        </p:nvSpPr>
        <p:spPr/>
        <p:txBody>
          <a:bodyPr>
            <a:normAutofit fontScale="92500" lnSpcReduction="10000"/>
          </a:bodyPr>
          <a:lstStyle/>
          <a:p>
            <a:r>
              <a:rPr lang="en-US" sz="2600" dirty="0"/>
              <a:t>Foundant is an online grantmaking system</a:t>
            </a:r>
          </a:p>
          <a:p>
            <a:r>
              <a:rPr lang="en-US" sz="2600" dirty="0"/>
              <a:t>LINK TO FOUNDANT:  </a:t>
            </a:r>
            <a:r>
              <a:rPr lang="en-US" sz="2600" dirty="0">
                <a:hlinkClick r:id="rId2"/>
              </a:rPr>
              <a:t>https://www.grantinterface.com/Home/Logon?urlkey=culturalcouncil</a:t>
            </a:r>
            <a:endParaRPr lang="en-US" sz="2600" dirty="0"/>
          </a:p>
          <a:p>
            <a:r>
              <a:rPr lang="en-US" sz="2600" dirty="0"/>
              <a:t>Create an account in Foundant</a:t>
            </a:r>
          </a:p>
          <a:p>
            <a:r>
              <a:rPr lang="en-US" sz="2600" dirty="0"/>
              <a:t>Go to your dashboard in Foundant.  </a:t>
            </a:r>
          </a:p>
          <a:p>
            <a:r>
              <a:rPr lang="en-US" sz="2600" dirty="0"/>
              <a:t>Click on the “Apply” button, found at the top of your dashboard. </a:t>
            </a:r>
          </a:p>
          <a:p>
            <a:r>
              <a:rPr lang="en-US" sz="2600" dirty="0"/>
              <a:t>A description of the “FY2024 Cultural Service Grant Program” will come up.  </a:t>
            </a:r>
          </a:p>
          <a:p>
            <a:r>
              <a:rPr lang="en-US" sz="2600" dirty="0"/>
              <a:t>Click on the “Apply” button next to this summary and the application form will appear.</a:t>
            </a:r>
          </a:p>
          <a:p>
            <a:r>
              <a:rPr lang="en-US" sz="2600" dirty="0"/>
              <a:t>Once you’ve started your form, you can save it and continue editing later.  The application draft will appear on your Foundant dashboard.  </a:t>
            </a:r>
          </a:p>
          <a:p>
            <a:endParaRPr lang="en-US" dirty="0"/>
          </a:p>
        </p:txBody>
      </p:sp>
    </p:spTree>
    <p:extLst>
      <p:ext uri="{BB962C8B-B14F-4D97-AF65-F5344CB8AC3E}">
        <p14:creationId xmlns:p14="http://schemas.microsoft.com/office/powerpoint/2010/main" val="1374835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3B686-BBF2-44E2-A6E3-83907F195478}"/>
              </a:ext>
            </a:extLst>
          </p:cNvPr>
          <p:cNvSpPr>
            <a:spLocks noGrp="1"/>
          </p:cNvSpPr>
          <p:nvPr>
            <p:ph type="title"/>
          </p:nvPr>
        </p:nvSpPr>
        <p:spPr/>
        <p:txBody>
          <a:bodyPr/>
          <a:lstStyle/>
          <a:p>
            <a:pPr algn="ctr"/>
            <a:r>
              <a:rPr lang="en-US" b="1" dirty="0"/>
              <a:t>MORE FOUNDANT</a:t>
            </a:r>
          </a:p>
        </p:txBody>
      </p:sp>
      <p:sp>
        <p:nvSpPr>
          <p:cNvPr id="3" name="Content Placeholder 2">
            <a:extLst>
              <a:ext uri="{FF2B5EF4-FFF2-40B4-BE49-F238E27FC236}">
                <a16:creationId xmlns:a16="http://schemas.microsoft.com/office/drawing/2014/main" id="{A6EAEC6C-9831-41E6-BF87-65520A1B79AC}"/>
              </a:ext>
            </a:extLst>
          </p:cNvPr>
          <p:cNvSpPr>
            <a:spLocks noGrp="1"/>
          </p:cNvSpPr>
          <p:nvPr>
            <p:ph idx="1"/>
          </p:nvPr>
        </p:nvSpPr>
        <p:spPr/>
        <p:txBody>
          <a:bodyPr/>
          <a:lstStyle/>
          <a:p>
            <a:r>
              <a:rPr lang="en-US" dirty="0"/>
              <a:t>Click SAVE button to save work.</a:t>
            </a:r>
          </a:p>
          <a:p>
            <a:r>
              <a:rPr lang="en-US" dirty="0"/>
              <a:t>Collaboration option</a:t>
            </a:r>
          </a:p>
          <a:p>
            <a:r>
              <a:rPr lang="en-US" dirty="0"/>
              <a:t>Click SUBMIT when application is complete and you are ready to submit.</a:t>
            </a:r>
          </a:p>
          <a:p>
            <a:r>
              <a:rPr lang="en-US" dirty="0"/>
              <a:t>Click on “Application Packet” to generate a PDF copy to save, print, email</a:t>
            </a:r>
          </a:p>
          <a:p>
            <a:r>
              <a:rPr lang="en-US" dirty="0"/>
              <a:t>Full application forms will be assigned to your organization in Foundant if eligible.</a:t>
            </a:r>
          </a:p>
        </p:txBody>
      </p:sp>
    </p:spTree>
    <p:extLst>
      <p:ext uri="{BB962C8B-B14F-4D97-AF65-F5344CB8AC3E}">
        <p14:creationId xmlns:p14="http://schemas.microsoft.com/office/powerpoint/2010/main" val="2108149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22C59-4353-411D-84DD-58CF4346806D}"/>
              </a:ext>
            </a:extLst>
          </p:cNvPr>
          <p:cNvSpPr>
            <a:spLocks noGrp="1"/>
          </p:cNvSpPr>
          <p:nvPr>
            <p:ph type="title"/>
          </p:nvPr>
        </p:nvSpPr>
        <p:spPr/>
        <p:txBody>
          <a:bodyPr/>
          <a:lstStyle/>
          <a:p>
            <a:pPr algn="ctr"/>
            <a:r>
              <a:rPr lang="en-US" b="1" dirty="0"/>
              <a:t>LOI FORM</a:t>
            </a:r>
          </a:p>
        </p:txBody>
      </p:sp>
      <p:sp>
        <p:nvSpPr>
          <p:cNvPr id="3" name="Content Placeholder 2">
            <a:extLst>
              <a:ext uri="{FF2B5EF4-FFF2-40B4-BE49-F238E27FC236}">
                <a16:creationId xmlns:a16="http://schemas.microsoft.com/office/drawing/2014/main" id="{740AAEBB-F26E-481D-A27F-B067ED283701}"/>
              </a:ext>
            </a:extLst>
          </p:cNvPr>
          <p:cNvSpPr>
            <a:spLocks noGrp="1"/>
          </p:cNvSpPr>
          <p:nvPr>
            <p:ph idx="1"/>
          </p:nvPr>
        </p:nvSpPr>
        <p:spPr/>
        <p:txBody>
          <a:bodyPr/>
          <a:lstStyle/>
          <a:p>
            <a:r>
              <a:rPr lang="en-US" b="1" dirty="0"/>
              <a:t>INSTRUCTIONS FOR COMPLETING LOI FORM:</a:t>
            </a:r>
            <a:endParaRPr lang="en-US" dirty="0"/>
          </a:p>
          <a:p>
            <a:r>
              <a:rPr lang="en-US" dirty="0"/>
              <a:t>Provide responses to the questions asked and upload the requested documents into the online Letter of Intent form.</a:t>
            </a:r>
          </a:p>
          <a:p>
            <a:r>
              <a:rPr lang="en-US" dirty="0"/>
              <a:t>The LOI has four sections:</a:t>
            </a:r>
          </a:p>
          <a:p>
            <a:pPr lvl="1"/>
            <a:r>
              <a:rPr lang="en-US" b="1" dirty="0"/>
              <a:t>Eligibility Criteria</a:t>
            </a:r>
          </a:p>
          <a:p>
            <a:pPr lvl="1"/>
            <a:r>
              <a:rPr lang="en-US" b="1" dirty="0"/>
              <a:t>Grant Request &amp; Match</a:t>
            </a:r>
            <a:endParaRPr lang="en-US" dirty="0"/>
          </a:p>
          <a:p>
            <a:pPr lvl="1"/>
            <a:r>
              <a:rPr lang="en-US" b="1" dirty="0"/>
              <a:t>Required Additional Attachment - </a:t>
            </a:r>
            <a:r>
              <a:rPr lang="en-US" dirty="0"/>
              <a:t>Charitable Solicitation Permit</a:t>
            </a:r>
          </a:p>
          <a:p>
            <a:pPr lvl="1"/>
            <a:r>
              <a:rPr lang="en-US" b="1" dirty="0"/>
              <a:t>Signature</a:t>
            </a:r>
            <a:endParaRPr lang="en-US" dirty="0"/>
          </a:p>
          <a:p>
            <a:pPr lvl="0"/>
            <a:endParaRPr lang="en-US" dirty="0"/>
          </a:p>
          <a:p>
            <a:endParaRPr lang="en-US" dirty="0"/>
          </a:p>
        </p:txBody>
      </p:sp>
    </p:spTree>
    <p:extLst>
      <p:ext uri="{BB962C8B-B14F-4D97-AF65-F5344CB8AC3E}">
        <p14:creationId xmlns:p14="http://schemas.microsoft.com/office/powerpoint/2010/main" val="516016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1F50E-4808-4142-9E99-A51A5760892E}"/>
              </a:ext>
            </a:extLst>
          </p:cNvPr>
          <p:cNvSpPr>
            <a:spLocks noGrp="1"/>
          </p:cNvSpPr>
          <p:nvPr>
            <p:ph type="title"/>
          </p:nvPr>
        </p:nvSpPr>
        <p:spPr/>
        <p:txBody>
          <a:bodyPr/>
          <a:lstStyle/>
          <a:p>
            <a:pPr algn="ctr"/>
            <a:r>
              <a:rPr lang="en-US" b="1" dirty="0"/>
              <a:t>ELIGIBILITY CRITERIA &amp; DOCUMENTATION</a:t>
            </a:r>
          </a:p>
        </p:txBody>
      </p:sp>
      <p:sp>
        <p:nvSpPr>
          <p:cNvPr id="3" name="Content Placeholder 2">
            <a:extLst>
              <a:ext uri="{FF2B5EF4-FFF2-40B4-BE49-F238E27FC236}">
                <a16:creationId xmlns:a16="http://schemas.microsoft.com/office/drawing/2014/main" id="{F5782504-0AB8-48B6-8412-C6A05632D065}"/>
              </a:ext>
            </a:extLst>
          </p:cNvPr>
          <p:cNvSpPr>
            <a:spLocks noGrp="1"/>
          </p:cNvSpPr>
          <p:nvPr>
            <p:ph idx="1"/>
          </p:nvPr>
        </p:nvSpPr>
        <p:spPr/>
        <p:txBody>
          <a:bodyPr/>
          <a:lstStyle/>
          <a:p>
            <a:pPr lvl="0"/>
            <a:r>
              <a:rPr lang="en-US" dirty="0"/>
              <a:t>Eligibility of applicants will be determined based on the information provided in the LOI.  In some cases applicants will be asked for additional information or clarification. </a:t>
            </a:r>
          </a:p>
          <a:p>
            <a:pPr lvl="0"/>
            <a:r>
              <a:rPr lang="en-US" dirty="0"/>
              <a:t>Applicants must meet all of the eligibility criteria required by ordinance at time of submission of the LOI.</a:t>
            </a:r>
          </a:p>
          <a:p>
            <a:r>
              <a:rPr lang="en-US" dirty="0"/>
              <a:t>Eligibility criteria is established by COJ Ordinance Code.</a:t>
            </a:r>
          </a:p>
          <a:p>
            <a:endParaRPr lang="en-US" dirty="0"/>
          </a:p>
          <a:p>
            <a:r>
              <a:rPr lang="en-US" dirty="0"/>
              <a:t>NOTE:  There are additional, contractual requirements for organizations awarded Cultural Service Grants.</a:t>
            </a:r>
          </a:p>
          <a:p>
            <a:endParaRPr lang="en-US" dirty="0"/>
          </a:p>
        </p:txBody>
      </p:sp>
    </p:spTree>
    <p:extLst>
      <p:ext uri="{BB962C8B-B14F-4D97-AF65-F5344CB8AC3E}">
        <p14:creationId xmlns:p14="http://schemas.microsoft.com/office/powerpoint/2010/main" val="3982948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9308</TotalTime>
  <Words>1546</Words>
  <Application>Microsoft Office PowerPoint</Application>
  <PresentationFormat>Widescreen</PresentationFormat>
  <Paragraphs>146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CULTURAL SERVICE GRANT PROGRAM</vt:lpstr>
      <vt:lpstr>OVERVIEW</vt:lpstr>
      <vt:lpstr>PURPOSE OF LETTER OF INTENT (LOI)</vt:lpstr>
      <vt:lpstr>LOI IS REQUIRED</vt:lpstr>
      <vt:lpstr>LOI – TIMELINE</vt:lpstr>
      <vt:lpstr>GETTING STARTED - FOUNDANT</vt:lpstr>
      <vt:lpstr>MORE FOUNDANT</vt:lpstr>
      <vt:lpstr>LOI FORM</vt:lpstr>
      <vt:lpstr>ELIGIBILITY CRITERIA &amp; DOCUMENTATION</vt:lpstr>
      <vt:lpstr>ELIGIBILITY CRITERIA</vt:lpstr>
      <vt:lpstr>MORE ELIGIBILITY CRITERIA</vt:lpstr>
      <vt:lpstr>MORE ELIGIBILITY CRITERIA</vt:lpstr>
      <vt:lpstr>MORE ELIGIBILITY CRITERIA</vt:lpstr>
      <vt:lpstr>DOCUMENTATION LIST</vt:lpstr>
      <vt:lpstr>ADDITIONAL INFO TO PROVIDE</vt:lpstr>
      <vt:lpstr>REQUEST AMOUNTS</vt:lpstr>
      <vt:lpstr>GRANT REQUEST WORKSHEET</vt:lpstr>
      <vt:lpstr>FINAL DOCUMENTATION</vt:lpstr>
      <vt:lpstr>SIGNATURE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Palmer</dc:creator>
  <cp:lastModifiedBy>Amy Palmer</cp:lastModifiedBy>
  <cp:revision>78</cp:revision>
  <cp:lastPrinted>2023-01-25T13:53:29Z</cp:lastPrinted>
  <dcterms:created xsi:type="dcterms:W3CDTF">2023-01-19T15:00:35Z</dcterms:created>
  <dcterms:modified xsi:type="dcterms:W3CDTF">2024-01-31T15:25:34Z</dcterms:modified>
</cp:coreProperties>
</file>