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81" r:id="rId2"/>
    <p:sldId id="257" r:id="rId3"/>
    <p:sldId id="279" r:id="rId4"/>
    <p:sldId id="258" r:id="rId5"/>
    <p:sldId id="259" r:id="rId6"/>
    <p:sldId id="260" r:id="rId7"/>
    <p:sldId id="261" r:id="rId8"/>
    <p:sldId id="262" r:id="rId9"/>
    <p:sldId id="282" r:id="rId10"/>
    <p:sldId id="266" r:id="rId11"/>
    <p:sldId id="263" r:id="rId12"/>
    <p:sldId id="264" r:id="rId13"/>
    <p:sldId id="267" r:id="rId14"/>
    <p:sldId id="268" r:id="rId15"/>
    <p:sldId id="271" r:id="rId16"/>
    <p:sldId id="269" r:id="rId17"/>
    <p:sldId id="283" r:id="rId18"/>
    <p:sldId id="272" r:id="rId19"/>
    <p:sldId id="284" r:id="rId20"/>
    <p:sldId id="278" r:id="rId21"/>
    <p:sldId id="274" r:id="rId22"/>
    <p:sldId id="285" r:id="rId23"/>
    <p:sldId id="276" r:id="rId24"/>
    <p:sldId id="277"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DC51EF8-2337-4FAC-8E9F-F0FF9E13ADAE}">
  <a:tblStyle styleId="{8DC51EF8-2337-4FAC-8E9F-F0FF9E13ADA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6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9545893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d460c3f6f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d460c3f6f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d460c3f6f9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d460c3f6f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d460c3f6f9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d460c3f6f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460c3f6f9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460c3f6f9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d460c3f6f9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d460c3f6f9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d460c3f6f9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d460c3f6f9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d460c3f6f9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d460c3f6f9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d460c3f6f9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d460c3f6f9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d460c3f6f9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d460c3f6f9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d460c3f6f9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d460c3f6f9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d460c3f6f9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d460c3f6f9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460c3f6f9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d460c3f6f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d460c3f6f9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d460c3f6f9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460c3f6f9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d460c3f6f9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d460c3f6f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d460c3f6f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460c3f6f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d460c3f6f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d460c3f6f9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460c3f6f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460c3f6f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460c3f6f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d460c3f6f9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d460c3f6f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d460c3f6f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d460c3f6f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460c3f6f9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d460c3f6f9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palmer@culturalcouncil.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ashley@culturalcouncil.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rantinterface.com/Common/LogOn.aspx?urlkey=culturalcounci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a:spLocks noGrp="1"/>
          </p:cNvSpPr>
          <p:nvPr>
            <p:ph type="subTitle" idx="1"/>
          </p:nvPr>
        </p:nvSpPr>
        <p:spPr>
          <a:xfrm>
            <a:off x="311700" y="3108445"/>
            <a:ext cx="8520600" cy="13494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sz="3000" b="1" dirty="0">
                <a:solidFill>
                  <a:srgbClr val="000000"/>
                </a:solidFill>
              </a:rPr>
              <a:t>FY2024 CSGP </a:t>
            </a:r>
          </a:p>
          <a:p>
            <a:pPr marL="0" lvl="0" indent="0" algn="ctr" rtl="0">
              <a:spcBef>
                <a:spcPts val="0"/>
              </a:spcBef>
              <a:spcAft>
                <a:spcPts val="0"/>
              </a:spcAft>
              <a:buNone/>
            </a:pPr>
            <a:r>
              <a:rPr lang="en" sz="3000" b="1" dirty="0">
                <a:solidFill>
                  <a:srgbClr val="000000"/>
                </a:solidFill>
              </a:rPr>
              <a:t>APPLICATION WORKSHOP</a:t>
            </a:r>
            <a:endParaRPr sz="3000" b="1" dirty="0">
              <a:solidFill>
                <a:srgbClr val="000000"/>
              </a:solidFill>
            </a:endParaRPr>
          </a:p>
          <a:p>
            <a:pPr marL="0" lvl="0" indent="0"/>
            <a:r>
              <a:rPr lang="en-US" sz="2400" b="1" dirty="0">
                <a:solidFill>
                  <a:srgbClr val="000000"/>
                </a:solidFill>
              </a:rPr>
              <a:t>For new organizations &amp; new staff</a:t>
            </a:r>
          </a:p>
        </p:txBody>
      </p:sp>
      <p:pic>
        <p:nvPicPr>
          <p:cNvPr id="3" name="Picture 2">
            <a:extLst>
              <a:ext uri="{FF2B5EF4-FFF2-40B4-BE49-F238E27FC236}">
                <a16:creationId xmlns:a16="http://schemas.microsoft.com/office/drawing/2014/main" id="{1C69D89F-6AAD-4878-826D-11C97527BDB1}"/>
              </a:ext>
            </a:extLst>
          </p:cNvPr>
          <p:cNvPicPr>
            <a:picLocks noChangeAspect="1"/>
          </p:cNvPicPr>
          <p:nvPr/>
        </p:nvPicPr>
        <p:blipFill>
          <a:blip r:embed="rId3"/>
          <a:stretch>
            <a:fillRect/>
          </a:stretch>
        </p:blipFill>
        <p:spPr>
          <a:xfrm>
            <a:off x="1316736" y="124206"/>
            <a:ext cx="6385752" cy="30396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APPLICATION TIPS</a:t>
            </a:r>
            <a:endParaRPr sz="2820" b="1" dirty="0"/>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1018"/>
              <a:buNone/>
            </a:pPr>
            <a:r>
              <a:rPr lang="en" sz="1500" b="1" dirty="0">
                <a:solidFill>
                  <a:srgbClr val="000000"/>
                </a:solidFill>
              </a:rPr>
              <a:t>The narrative questions are composed of scoring statements that address the evaluation criteria </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Indicate which scoring statement you are responding to.  Save characters by putting i.e. Q1, Q2, Q3 rather than repeating the scoring statement</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Provide meaningful anecdotes and data</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It isn’t necessary to quantify EVERYTHING your organization does</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Explain things clearly; assume your reviewer may know nothing yet about your organization</a:t>
            </a:r>
            <a:endParaRPr sz="1500" b="1" dirty="0">
              <a:solidFill>
                <a:srgbClr val="000000"/>
              </a:solidFill>
            </a:endParaRPr>
          </a:p>
          <a:p>
            <a:pPr marL="0" lvl="0" indent="0" algn="l" rtl="0">
              <a:spcBef>
                <a:spcPts val="1200"/>
              </a:spcBef>
              <a:spcAft>
                <a:spcPts val="0"/>
              </a:spcAft>
              <a:buSzPts val="1018"/>
              <a:buNone/>
            </a:pPr>
            <a:r>
              <a:rPr lang="en" sz="1500" b="1" dirty="0">
                <a:solidFill>
                  <a:srgbClr val="000000"/>
                </a:solidFill>
              </a:rPr>
              <a:t>Grant period:  October 1, 2023-September 30, 2024</a:t>
            </a:r>
            <a:endParaRPr sz="1500" b="1" dirty="0">
              <a:solidFill>
                <a:srgbClr val="000000"/>
              </a:solidFill>
            </a:endParaRPr>
          </a:p>
          <a:p>
            <a:pPr marL="0" lvl="0" indent="0" algn="l" rtl="0">
              <a:spcBef>
                <a:spcPts val="1200"/>
              </a:spcBef>
              <a:spcAft>
                <a:spcPts val="1200"/>
              </a:spcAft>
              <a:buSzPts val="1018"/>
              <a:buNone/>
            </a:pPr>
            <a:endParaRPr sz="166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t>APPLICATION - CSGP Objectives</a:t>
            </a:r>
            <a:endParaRPr dirty="0"/>
          </a:p>
        </p:txBody>
      </p:sp>
      <p:sp>
        <p:nvSpPr>
          <p:cNvPr id="98" name="Google Shape;9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dirty="0">
                <a:solidFill>
                  <a:srgbClr val="000000"/>
                </a:solidFill>
              </a:rPr>
              <a:t>S-specific</a:t>
            </a:r>
            <a:endParaRPr dirty="0">
              <a:solidFill>
                <a:srgbClr val="000000"/>
              </a:solidFill>
            </a:endParaRPr>
          </a:p>
          <a:p>
            <a:pPr marL="0" lvl="0" indent="0" algn="l" rtl="0">
              <a:spcBef>
                <a:spcPts val="1200"/>
              </a:spcBef>
              <a:spcAft>
                <a:spcPts val="0"/>
              </a:spcAft>
              <a:buNone/>
            </a:pPr>
            <a:r>
              <a:rPr lang="en" dirty="0">
                <a:solidFill>
                  <a:srgbClr val="000000"/>
                </a:solidFill>
              </a:rPr>
              <a:t>M-measurable</a:t>
            </a:r>
            <a:endParaRPr dirty="0">
              <a:solidFill>
                <a:srgbClr val="000000"/>
              </a:solidFill>
            </a:endParaRPr>
          </a:p>
          <a:p>
            <a:pPr marL="0" lvl="0" indent="0" algn="l" rtl="0">
              <a:spcBef>
                <a:spcPts val="1200"/>
              </a:spcBef>
              <a:spcAft>
                <a:spcPts val="0"/>
              </a:spcAft>
              <a:buNone/>
            </a:pPr>
            <a:r>
              <a:rPr lang="en" dirty="0">
                <a:solidFill>
                  <a:srgbClr val="000000"/>
                </a:solidFill>
              </a:rPr>
              <a:t>A-attainable</a:t>
            </a:r>
            <a:endParaRPr dirty="0">
              <a:solidFill>
                <a:srgbClr val="000000"/>
              </a:solidFill>
            </a:endParaRPr>
          </a:p>
          <a:p>
            <a:pPr marL="0" lvl="0" indent="0" algn="l" rtl="0">
              <a:spcBef>
                <a:spcPts val="1200"/>
              </a:spcBef>
              <a:spcAft>
                <a:spcPts val="0"/>
              </a:spcAft>
              <a:buNone/>
            </a:pPr>
            <a:r>
              <a:rPr lang="en" dirty="0">
                <a:solidFill>
                  <a:srgbClr val="000000"/>
                </a:solidFill>
              </a:rPr>
              <a:t>R-relevant</a:t>
            </a:r>
            <a:endParaRPr dirty="0">
              <a:solidFill>
                <a:srgbClr val="000000"/>
              </a:solidFill>
            </a:endParaRPr>
          </a:p>
          <a:p>
            <a:pPr marL="0" lvl="0" indent="0" algn="l" rtl="0">
              <a:spcBef>
                <a:spcPts val="1200"/>
              </a:spcBef>
              <a:spcAft>
                <a:spcPts val="0"/>
              </a:spcAft>
              <a:buNone/>
            </a:pPr>
            <a:r>
              <a:rPr lang="en" dirty="0">
                <a:solidFill>
                  <a:srgbClr val="000000"/>
                </a:solidFill>
              </a:rPr>
              <a:t>T-timebound</a:t>
            </a:r>
            <a:endParaRPr dirty="0">
              <a:solidFill>
                <a:srgbClr val="000000"/>
              </a:solidFill>
            </a:endParaRPr>
          </a:p>
          <a:p>
            <a:pPr marL="0" lvl="0" indent="0" algn="l" rtl="0">
              <a:spcBef>
                <a:spcPts val="1200"/>
              </a:spcBef>
              <a:spcAft>
                <a:spcPts val="0"/>
              </a:spcAft>
              <a:buNone/>
            </a:pPr>
            <a:r>
              <a:rPr lang="en" dirty="0">
                <a:solidFill>
                  <a:srgbClr val="000000"/>
                </a:solidFill>
              </a:rPr>
              <a:t>Examples?  OK to provide context, but keep it simple</a:t>
            </a:r>
          </a:p>
          <a:p>
            <a:pPr marL="0" lvl="0" indent="0" algn="l" rtl="0">
              <a:spcBef>
                <a:spcPts val="1200"/>
              </a:spcBef>
              <a:spcAft>
                <a:spcPts val="0"/>
              </a:spcAft>
              <a:buNone/>
            </a:pPr>
            <a:r>
              <a:rPr lang="en-US" dirty="0">
                <a:solidFill>
                  <a:srgbClr val="000000"/>
                </a:solidFill>
              </a:rPr>
              <a:t>One objective per each CSGP evaluation criterion</a:t>
            </a:r>
            <a:endParaRPr dirty="0">
              <a:solidFill>
                <a:srgbClr val="000000"/>
              </a:solidFill>
            </a:endParaRPr>
          </a:p>
          <a:p>
            <a:pPr marL="0" lvl="0" indent="0" algn="l" rtl="0">
              <a:spcBef>
                <a:spcPts val="1200"/>
              </a:spcBef>
              <a:spcAft>
                <a:spcPts val="1200"/>
              </a:spcAft>
              <a:buNone/>
            </a:pPr>
            <a:r>
              <a:rPr lang="en" dirty="0">
                <a:solidFill>
                  <a:srgbClr val="000000"/>
                </a:solidFill>
              </a:rPr>
              <a:t>CSGP Objectives are reported on quarterly during grant period.</a:t>
            </a:r>
            <a:endParaRPr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t>APPLICATION - Support Materials</a:t>
            </a:r>
            <a:endParaRPr b="1" dirty="0"/>
          </a:p>
          <a:p>
            <a:pPr marL="0" lvl="0" indent="0" algn="l" rtl="0">
              <a:spcBef>
                <a:spcPts val="0"/>
              </a:spcBef>
              <a:spcAft>
                <a:spcPts val="0"/>
              </a:spcAft>
              <a:buNone/>
            </a:pPr>
            <a:endParaRPr dirty="0"/>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rgbClr val="000000"/>
                </a:solidFill>
              </a:rPr>
              <a:t>ONE </a:t>
            </a:r>
            <a:r>
              <a:rPr lang="en-US" dirty="0">
                <a:solidFill>
                  <a:srgbClr val="000000"/>
                </a:solidFill>
              </a:rPr>
              <a:t>distinct</a:t>
            </a:r>
            <a:r>
              <a:rPr lang="en" dirty="0">
                <a:solidFill>
                  <a:srgbClr val="000000"/>
                </a:solidFill>
              </a:rPr>
              <a:t> item per upload = SIX Total</a:t>
            </a:r>
          </a:p>
          <a:p>
            <a:pPr marL="0" lvl="0" indent="0" algn="l" rtl="0">
              <a:spcBef>
                <a:spcPts val="0"/>
              </a:spcBef>
              <a:spcAft>
                <a:spcPts val="0"/>
              </a:spcAft>
              <a:buNone/>
            </a:pPr>
            <a:endParaRPr lang="en" dirty="0">
              <a:solidFill>
                <a:srgbClr val="000000"/>
              </a:solidFill>
            </a:endParaRPr>
          </a:p>
          <a:p>
            <a:pPr marL="0" lvl="0" indent="0" algn="l" rtl="0">
              <a:spcBef>
                <a:spcPts val="0"/>
              </a:spcBef>
              <a:spcAft>
                <a:spcPts val="0"/>
              </a:spcAft>
              <a:buNone/>
            </a:pPr>
            <a:r>
              <a:rPr lang="en" dirty="0">
                <a:solidFill>
                  <a:srgbClr val="000000"/>
                </a:solidFill>
              </a:rPr>
              <a:t>Examples</a:t>
            </a:r>
            <a:endParaRPr dirty="0">
              <a:solidFill>
                <a:srgbClr val="000000"/>
              </a:solidFill>
            </a:endParaRPr>
          </a:p>
          <a:p>
            <a:pPr marL="0" lvl="0" indent="0" algn="l" rtl="0">
              <a:spcBef>
                <a:spcPts val="1200"/>
              </a:spcBef>
              <a:spcAft>
                <a:spcPts val="0"/>
              </a:spcAft>
              <a:buNone/>
            </a:pPr>
            <a:r>
              <a:rPr lang="en" dirty="0">
                <a:solidFill>
                  <a:srgbClr val="000000"/>
                </a:solidFill>
              </a:rPr>
              <a:t>Support Materials help illustrate narrative sections/evaluation criteria</a:t>
            </a:r>
            <a:endParaRPr dirty="0">
              <a:solidFill>
                <a:srgbClr val="000000"/>
              </a:solidFill>
            </a:endParaRPr>
          </a:p>
          <a:p>
            <a:pPr marL="0" lvl="0" indent="0" algn="l" rtl="0">
              <a:spcBef>
                <a:spcPts val="1200"/>
              </a:spcBef>
              <a:spcAft>
                <a:spcPts val="0"/>
              </a:spcAft>
              <a:buNone/>
            </a:pPr>
            <a:r>
              <a:rPr lang="en" dirty="0">
                <a:solidFill>
                  <a:srgbClr val="000000"/>
                </a:solidFill>
              </a:rPr>
              <a:t>Quality vs. quantity</a:t>
            </a:r>
            <a:endParaRPr dirty="0">
              <a:solidFill>
                <a:srgbClr val="000000"/>
              </a:solidFill>
            </a:endParaRPr>
          </a:p>
          <a:p>
            <a:pPr marL="0" lvl="0" indent="0" algn="l" rtl="0">
              <a:spcBef>
                <a:spcPts val="1200"/>
              </a:spcBef>
              <a:spcAft>
                <a:spcPts val="0"/>
              </a:spcAft>
              <a:buNone/>
            </a:pPr>
            <a:r>
              <a:rPr lang="en" dirty="0">
                <a:solidFill>
                  <a:srgbClr val="000000"/>
                </a:solidFill>
              </a:rPr>
              <a:t>MB total work-arounds - use links for audio and video</a:t>
            </a:r>
            <a:endParaRPr dirty="0">
              <a:solidFill>
                <a:srgbClr val="000000"/>
              </a:solidFill>
            </a:endParaRPr>
          </a:p>
          <a:p>
            <a:pPr marL="0" lvl="0" indent="0" algn="l" rtl="0">
              <a:spcBef>
                <a:spcPts val="1200"/>
              </a:spcBef>
              <a:spcAft>
                <a:spcPts val="1200"/>
              </a:spcAft>
              <a:buNone/>
            </a:pPr>
            <a:r>
              <a:rPr lang="en" dirty="0">
                <a:solidFill>
                  <a:srgbClr val="000000"/>
                </a:solidFill>
              </a:rPr>
              <a:t>Provide a description of the support material in the text box</a:t>
            </a:r>
            <a:endParaRPr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11" b="1"/>
              <a:t>APPLICATION - Certification</a:t>
            </a:r>
            <a:endParaRPr sz="2811" b="1" dirty="0"/>
          </a:p>
        </p:txBody>
      </p:sp>
      <p:sp>
        <p:nvSpPr>
          <p:cNvPr id="122" name="Google Shape;12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tx1"/>
                </a:solidFill>
              </a:rPr>
              <a:t>Electronic Signature</a:t>
            </a:r>
            <a:endParaRPr b="1" dirty="0">
              <a:solidFill>
                <a:schemeClr val="tx1"/>
              </a:solidFill>
            </a:endParaRPr>
          </a:p>
          <a:p>
            <a:pPr marL="0" lvl="0" indent="0" algn="l" rtl="0">
              <a:spcBef>
                <a:spcPts val="1200"/>
              </a:spcBef>
              <a:spcAft>
                <a:spcPts val="0"/>
              </a:spcAft>
              <a:buNone/>
            </a:pPr>
            <a:endParaRPr b="1" dirty="0">
              <a:solidFill>
                <a:schemeClr val="tx1"/>
              </a:solidFill>
            </a:endParaRPr>
          </a:p>
          <a:p>
            <a:pPr marL="0" lvl="0" indent="0" algn="l" rtl="0">
              <a:spcBef>
                <a:spcPts val="1200"/>
              </a:spcBef>
              <a:spcAft>
                <a:spcPts val="0"/>
              </a:spcAft>
              <a:buNone/>
            </a:pPr>
            <a:r>
              <a:rPr lang="en" b="1" dirty="0">
                <a:solidFill>
                  <a:schemeClr val="tx1"/>
                </a:solidFill>
              </a:rPr>
              <a:t>Authorizing Official</a:t>
            </a:r>
            <a:endParaRPr b="1" dirty="0">
              <a:solidFill>
                <a:schemeClr val="tx1"/>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CSGP COMMITTEE</a:t>
            </a:r>
            <a:endParaRPr b="1" dirty="0"/>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solidFill>
                  <a:srgbClr val="000000"/>
                </a:solidFill>
              </a:rPr>
              <a:t>Ten voting members - 3 board members/7 community reps</a:t>
            </a:r>
            <a:endParaRPr dirty="0">
              <a:solidFill>
                <a:srgbClr val="000000"/>
              </a:solidFill>
            </a:endParaRPr>
          </a:p>
          <a:p>
            <a:pPr marL="0" lvl="0" indent="0" algn="l" rtl="0">
              <a:spcBef>
                <a:spcPts val="1200"/>
              </a:spcBef>
              <a:spcAft>
                <a:spcPts val="0"/>
              </a:spcAft>
              <a:buNone/>
            </a:pPr>
            <a:r>
              <a:rPr lang="en" dirty="0">
                <a:solidFill>
                  <a:srgbClr val="000000"/>
                </a:solidFill>
              </a:rPr>
              <a:t>Volunteers - by ordinance representative sampling of community, not peer review</a:t>
            </a:r>
            <a:endParaRPr dirty="0">
              <a:solidFill>
                <a:srgbClr val="000000"/>
              </a:solidFill>
            </a:endParaRPr>
          </a:p>
          <a:p>
            <a:pPr marL="0" lvl="0" indent="0" algn="l" rtl="0">
              <a:spcBef>
                <a:spcPts val="1200"/>
              </a:spcBef>
              <a:spcAft>
                <a:spcPts val="0"/>
              </a:spcAft>
              <a:buClr>
                <a:schemeClr val="dk1"/>
              </a:buClr>
              <a:buSzPct val="61111"/>
              <a:buFont typeface="Arial"/>
              <a:buNone/>
            </a:pPr>
            <a:r>
              <a:rPr lang="en" dirty="0">
                <a:solidFill>
                  <a:srgbClr val="000000"/>
                </a:solidFill>
              </a:rPr>
              <a:t>From the ordinance:  Members of the CSGP Committee shall be chosen to represent racial, gender, geographic and age diversity; an expression of interest in the impact of culture in the community; a willingness to participate fully in the process. </a:t>
            </a:r>
            <a:endParaRPr dirty="0">
              <a:solidFill>
                <a:srgbClr val="000000"/>
              </a:solidFill>
            </a:endParaRPr>
          </a:p>
          <a:p>
            <a:pPr marL="0" lvl="0" indent="0" algn="l" rtl="0">
              <a:spcBef>
                <a:spcPts val="1200"/>
              </a:spcBef>
              <a:spcAft>
                <a:spcPts val="0"/>
              </a:spcAft>
              <a:buClr>
                <a:schemeClr val="dk1"/>
              </a:buClr>
              <a:buSzPct val="61111"/>
              <a:buFont typeface="Arial"/>
              <a:buNone/>
            </a:pPr>
            <a:r>
              <a:rPr lang="en" dirty="0">
                <a:solidFill>
                  <a:srgbClr val="000000"/>
                </a:solidFill>
              </a:rPr>
              <a:t>Donate 100-200 hours on average per grant cycle</a:t>
            </a:r>
            <a:endParaRPr dirty="0">
              <a:solidFill>
                <a:srgbClr val="000000"/>
              </a:solidFill>
            </a:endParaRPr>
          </a:p>
          <a:p>
            <a:pPr marL="0" lvl="0" indent="0" algn="l" rtl="0">
              <a:spcBef>
                <a:spcPts val="1200"/>
              </a:spcBef>
              <a:spcAft>
                <a:spcPts val="0"/>
              </a:spcAft>
              <a:buClr>
                <a:schemeClr val="dk1"/>
              </a:buClr>
              <a:buSzPct val="61111"/>
              <a:buFont typeface="Arial"/>
              <a:buNone/>
            </a:pPr>
            <a:r>
              <a:rPr lang="en" dirty="0">
                <a:solidFill>
                  <a:srgbClr val="000000"/>
                </a:solidFill>
              </a:rPr>
              <a:t>Committee evaluates and scores applications, conducts onsites, and makes award recommendations during public grant hearings.</a:t>
            </a:r>
            <a:endParaRPr dirty="0">
              <a:solidFill>
                <a:srgbClr val="000000"/>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CSGP COMMITTEE</a:t>
            </a:r>
            <a:endParaRPr sz="2820" b="1" dirty="0"/>
          </a:p>
        </p:txBody>
      </p:sp>
      <p:sp>
        <p:nvSpPr>
          <p:cNvPr id="148" name="Google Shape;148;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buNone/>
            </a:pPr>
            <a:r>
              <a:rPr lang="en-US" dirty="0">
                <a:solidFill>
                  <a:srgbClr val="000000"/>
                </a:solidFill>
              </a:rPr>
              <a:t>2023-2024 CSGP Committee</a:t>
            </a:r>
          </a:p>
          <a:p>
            <a:pPr marL="0" lvl="0" indent="0">
              <a:spcBef>
                <a:spcPts val="1200"/>
              </a:spcBef>
              <a:buNone/>
            </a:pPr>
            <a:r>
              <a:rPr lang="en-US" dirty="0">
                <a:solidFill>
                  <a:srgbClr val="000000"/>
                </a:solidFill>
              </a:rPr>
              <a:t>CHAIR:  Ellen Williams</a:t>
            </a:r>
          </a:p>
          <a:p>
            <a:pPr marL="0" lvl="0" indent="0">
              <a:spcBef>
                <a:spcPts val="1200"/>
              </a:spcBef>
              <a:buNone/>
            </a:pPr>
            <a:r>
              <a:rPr lang="en-US" dirty="0">
                <a:solidFill>
                  <a:srgbClr val="000000"/>
                </a:solidFill>
              </a:rPr>
              <a:t>BOARD REPS:  Ari Jolly, Laura Schepis, Tim Snyder</a:t>
            </a:r>
          </a:p>
          <a:p>
            <a:pPr marL="0" lvl="0" indent="0">
              <a:spcBef>
                <a:spcPts val="1200"/>
              </a:spcBef>
              <a:buNone/>
            </a:pPr>
            <a:r>
              <a:rPr lang="en-US" dirty="0">
                <a:solidFill>
                  <a:srgbClr val="000000"/>
                </a:solidFill>
              </a:rPr>
              <a:t>COMMUNITY REPS:  Wilton Blake, Amy Crane, Cory Driscoll, Alarie Gibbs, Sally Pettegrew, Karen Estella Smith, Angela Strain</a:t>
            </a:r>
          </a:p>
          <a:p>
            <a:pPr marL="0" lvl="0" indent="0">
              <a:spcBef>
                <a:spcPts val="1200"/>
              </a:spcBef>
              <a:buClr>
                <a:schemeClr val="dk1"/>
              </a:buClr>
              <a:buSzPts val="1100"/>
              <a:buNone/>
            </a:pPr>
            <a:r>
              <a:rPr lang="en-US" dirty="0">
                <a:solidFill>
                  <a:srgbClr val="000000"/>
                </a:solidFill>
              </a:rPr>
              <a:t>Accept nominations for community reps continually</a:t>
            </a:r>
          </a:p>
          <a:p>
            <a:pPr marL="0" lvl="0" indent="0" algn="l" rtl="0">
              <a:spcBef>
                <a:spcPts val="1200"/>
              </a:spcBef>
              <a:spcAft>
                <a:spcPts val="12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SCORING</a:t>
            </a:r>
            <a:endParaRPr sz="2820" b="1" dirty="0"/>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1200"/>
              </a:spcBef>
              <a:spcAft>
                <a:spcPts val="0"/>
              </a:spcAft>
              <a:buNone/>
            </a:pPr>
            <a:r>
              <a:rPr lang="en" dirty="0">
                <a:solidFill>
                  <a:srgbClr val="000000"/>
                </a:solidFill>
              </a:rPr>
              <a:t>See Scoring Statement Key - narrative aligns with scoring criteria</a:t>
            </a:r>
            <a:endParaRPr dirty="0">
              <a:solidFill>
                <a:srgbClr val="000000"/>
              </a:solidFill>
            </a:endParaRPr>
          </a:p>
          <a:p>
            <a:pPr marL="0" lvl="0" indent="0" algn="l" rtl="0">
              <a:spcBef>
                <a:spcPts val="1200"/>
              </a:spcBef>
              <a:spcAft>
                <a:spcPts val="0"/>
              </a:spcAft>
              <a:buNone/>
            </a:pPr>
            <a:r>
              <a:rPr lang="en" dirty="0">
                <a:solidFill>
                  <a:srgbClr val="000000"/>
                </a:solidFill>
              </a:rPr>
              <a:t>Each section is worth 20 points for total of 100 points</a:t>
            </a:r>
            <a:endParaRPr dirty="0">
              <a:solidFill>
                <a:srgbClr val="000000"/>
              </a:solidFill>
            </a:endParaRPr>
          </a:p>
          <a:p>
            <a:pPr marL="0" lvl="0" indent="0" algn="l" rtl="0">
              <a:spcBef>
                <a:spcPts val="1200"/>
              </a:spcBef>
              <a:spcAft>
                <a:spcPts val="0"/>
              </a:spcAft>
              <a:buNone/>
            </a:pPr>
            <a:r>
              <a:rPr lang="en" dirty="0">
                <a:solidFill>
                  <a:srgbClr val="000000"/>
                </a:solidFill>
              </a:rPr>
              <a:t>Each scoring statement is worth 5 points </a:t>
            </a:r>
            <a:endParaRPr dirty="0">
              <a:solidFill>
                <a:srgbClr val="000000"/>
              </a:solidFill>
            </a:endParaRPr>
          </a:p>
          <a:p>
            <a:pPr marL="0" lvl="0" indent="0" algn="l" rtl="0">
              <a:spcBef>
                <a:spcPts val="1200"/>
              </a:spcBef>
              <a:spcAft>
                <a:spcPts val="0"/>
              </a:spcAft>
              <a:buNone/>
            </a:pPr>
            <a:r>
              <a:rPr lang="en" dirty="0">
                <a:solidFill>
                  <a:srgbClr val="000000"/>
                </a:solidFill>
              </a:rPr>
              <a:t>Evaluator comments are required for scores of 3, 2 </a:t>
            </a:r>
            <a:r>
              <a:rPr lang="en-US" dirty="0">
                <a:solidFill>
                  <a:srgbClr val="000000"/>
                </a:solidFill>
              </a:rPr>
              <a:t>or </a:t>
            </a:r>
            <a:r>
              <a:rPr lang="en" dirty="0">
                <a:solidFill>
                  <a:srgbClr val="000000"/>
                </a:solidFill>
              </a:rPr>
              <a:t>1, plus one overall written comment for each application.</a:t>
            </a:r>
            <a:endParaRPr dirty="0">
              <a:solidFill>
                <a:srgbClr val="000000"/>
              </a:solidFill>
            </a:endParaRPr>
          </a:p>
          <a:p>
            <a:pPr marL="0" lvl="0" indent="0" algn="l" rtl="0">
              <a:spcBef>
                <a:spcPts val="1200"/>
              </a:spcBef>
              <a:spcAft>
                <a:spcPts val="0"/>
              </a:spcAft>
              <a:buNone/>
            </a:pPr>
            <a:r>
              <a:rPr lang="en" dirty="0">
                <a:solidFill>
                  <a:srgbClr val="000000"/>
                </a:solidFill>
              </a:rPr>
              <a:t>Scores of 1-3 will be explained at hearings with opportunity for organization to respond.</a:t>
            </a:r>
            <a:endParaRPr dirty="0">
              <a:solidFill>
                <a:srgbClr val="000000"/>
              </a:solidFill>
            </a:endParaRPr>
          </a:p>
          <a:p>
            <a:pPr marL="0" lvl="0" indent="0" algn="l" rtl="0">
              <a:spcBef>
                <a:spcPts val="1200"/>
              </a:spcBef>
              <a:spcAft>
                <a:spcPts val="0"/>
              </a:spcAft>
              <a:buNone/>
            </a:pPr>
            <a:r>
              <a:rPr lang="en" dirty="0">
                <a:solidFill>
                  <a:srgbClr val="000000"/>
                </a:solidFill>
              </a:rPr>
              <a:t>Committee members may also ask questions regardless of score.</a:t>
            </a:r>
            <a:endParaRPr dirty="0">
              <a:solidFill>
                <a:srgbClr val="000000"/>
              </a:solidFill>
            </a:endParaRPr>
          </a:p>
          <a:p>
            <a:pPr marL="0" lvl="0" indent="0" algn="l" rtl="0">
              <a:spcBef>
                <a:spcPts val="1200"/>
              </a:spcBef>
              <a:spcAft>
                <a:spcPts val="0"/>
              </a:spcAft>
              <a:buClr>
                <a:schemeClr val="dk1"/>
              </a:buClr>
              <a:buSzPct val="61111"/>
              <a:buFont typeface="Arial"/>
              <a:buNone/>
            </a:pPr>
            <a:r>
              <a:rPr lang="en" dirty="0">
                <a:solidFill>
                  <a:srgbClr val="000000"/>
                </a:solidFill>
              </a:rPr>
              <a:t>Scores may be changed at the hearings.  </a:t>
            </a:r>
            <a:endParaRPr dirty="0">
              <a:solidFill>
                <a:srgbClr val="000000"/>
              </a:solidFill>
            </a:endParaRPr>
          </a:p>
          <a:p>
            <a:pPr marL="0" lvl="0" indent="0" algn="l" rtl="0">
              <a:spcBef>
                <a:spcPts val="1200"/>
              </a:spcBef>
              <a:spcAft>
                <a:spcPts val="0"/>
              </a:spcAft>
              <a:buClr>
                <a:schemeClr val="dk1"/>
              </a:buClr>
              <a:buSzPct val="61111"/>
              <a:buFont typeface="Arial"/>
              <a:buNone/>
            </a:pPr>
            <a:r>
              <a:rPr lang="en" dirty="0">
                <a:solidFill>
                  <a:srgbClr val="000000"/>
                </a:solidFill>
              </a:rPr>
              <a:t>Average score of 70 required to be funded (high and low scores are dropped).</a:t>
            </a:r>
            <a:endParaRPr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dirty="0"/>
              <a:t>SCORING MATRIX</a:t>
            </a:r>
            <a:endParaRPr sz="2820" b="1" dirty="0"/>
          </a:p>
        </p:txBody>
      </p:sp>
      <p:graphicFrame>
        <p:nvGraphicFramePr>
          <p:cNvPr id="135" name="Google Shape;135;p26"/>
          <p:cNvGraphicFramePr/>
          <p:nvPr>
            <p:extLst/>
          </p:nvPr>
        </p:nvGraphicFramePr>
        <p:xfrm>
          <a:off x="849683" y="1640831"/>
          <a:ext cx="7611649" cy="2036615"/>
        </p:xfrm>
        <a:graphic>
          <a:graphicData uri="http://schemas.openxmlformats.org/drawingml/2006/table">
            <a:tbl>
              <a:tblPr>
                <a:noFill/>
              </a:tblPr>
              <a:tblGrid>
                <a:gridCol w="1073063">
                  <a:extLst>
                    <a:ext uri="{9D8B030D-6E8A-4147-A177-3AD203B41FA5}">
                      <a16:colId xmlns:a16="http://schemas.microsoft.com/office/drawing/2014/main" val="20000"/>
                    </a:ext>
                  </a:extLst>
                </a:gridCol>
                <a:gridCol w="6538586">
                  <a:extLst>
                    <a:ext uri="{9D8B030D-6E8A-4147-A177-3AD203B41FA5}">
                      <a16:colId xmlns:a16="http://schemas.microsoft.com/office/drawing/2014/main" val="20001"/>
                    </a:ext>
                  </a:extLst>
                </a:gridCol>
              </a:tblGrid>
              <a:tr h="0">
                <a:tc>
                  <a:txBody>
                    <a:bodyPr/>
                    <a:lstStyle/>
                    <a:p>
                      <a:pPr marL="0" lvl="0" indent="0" algn="l" rtl="0">
                        <a:lnSpc>
                          <a:spcPct val="115000"/>
                        </a:lnSpc>
                        <a:spcBef>
                          <a:spcPts val="1200"/>
                        </a:spcBef>
                        <a:spcAft>
                          <a:spcPts val="1200"/>
                        </a:spcAft>
                        <a:buNone/>
                      </a:pPr>
                      <a:r>
                        <a:rPr lang="en" dirty="0"/>
                        <a:t>5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Strongly 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lnSpc>
                          <a:spcPct val="115000"/>
                        </a:lnSpc>
                        <a:spcBef>
                          <a:spcPts val="1200"/>
                        </a:spcBef>
                        <a:spcAft>
                          <a:spcPts val="1200"/>
                        </a:spcAft>
                        <a:buNone/>
                      </a:pPr>
                      <a:r>
                        <a:rPr lang="en" dirty="0"/>
                        <a:t>4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52425">
                <a:tc>
                  <a:txBody>
                    <a:bodyPr/>
                    <a:lstStyle/>
                    <a:p>
                      <a:pPr marL="0" lvl="0" indent="0" algn="l" rtl="0">
                        <a:lnSpc>
                          <a:spcPct val="115000"/>
                        </a:lnSpc>
                        <a:spcBef>
                          <a:spcPts val="1200"/>
                        </a:spcBef>
                        <a:spcAft>
                          <a:spcPts val="1200"/>
                        </a:spcAft>
                        <a:buNone/>
                      </a:pPr>
                      <a:r>
                        <a:rPr lang="en"/>
                        <a:t>3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a:t>Neutral (neither consistently agree or 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lnSpc>
                          <a:spcPct val="115000"/>
                        </a:lnSpc>
                        <a:spcBef>
                          <a:spcPts val="1200"/>
                        </a:spcBef>
                        <a:spcAft>
                          <a:spcPts val="1200"/>
                        </a:spcAft>
                        <a:buNone/>
                      </a:pPr>
                      <a:r>
                        <a:rPr lang="en"/>
                        <a:t>2 POINTS</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15000"/>
                        </a:lnSpc>
                        <a:spcBef>
                          <a:spcPts val="1200"/>
                        </a:spcBef>
                        <a:spcAft>
                          <a:spcPts val="1200"/>
                        </a:spcAft>
                        <a:buNone/>
                      </a:pPr>
                      <a:r>
                        <a:rPr lang="en"/>
                        <a:t>1 POINT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1200"/>
                        </a:spcBef>
                        <a:spcAft>
                          <a:spcPts val="1200"/>
                        </a:spcAft>
                        <a:buNone/>
                      </a:pPr>
                      <a:r>
                        <a:rPr lang="en" dirty="0"/>
                        <a:t>Strongly disagree with evaluative scoring statement</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4307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ON-SITES</a:t>
            </a:r>
            <a:endParaRPr b="1" dirty="0"/>
          </a:p>
        </p:txBody>
      </p:sp>
      <p:sp>
        <p:nvSpPr>
          <p:cNvPr id="154" name="Google Shape;154;p29"/>
          <p:cNvSpPr txBox="1">
            <a:spLocks noGrp="1"/>
          </p:cNvSpPr>
          <p:nvPr>
            <p:ph type="body" idx="1"/>
          </p:nvPr>
        </p:nvSpPr>
        <p:spPr>
          <a:xfrm>
            <a:off x="1000190" y="1217020"/>
            <a:ext cx="7089561"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b="1" dirty="0">
                <a:solidFill>
                  <a:srgbClr val="000000"/>
                </a:solidFill>
              </a:rPr>
              <a:t>ASSIGNMENTS - Made following application deadline</a:t>
            </a:r>
            <a:endParaRPr b="1" dirty="0">
              <a:solidFill>
                <a:srgbClr val="000000"/>
              </a:solidFill>
            </a:endParaRPr>
          </a:p>
          <a:p>
            <a:pPr marL="0" lvl="0" indent="0" algn="l" rtl="0">
              <a:spcBef>
                <a:spcPts val="1200"/>
              </a:spcBef>
              <a:spcAft>
                <a:spcPts val="0"/>
              </a:spcAft>
              <a:buNone/>
            </a:pPr>
            <a:r>
              <a:rPr lang="en" b="1" dirty="0">
                <a:solidFill>
                  <a:srgbClr val="000000"/>
                </a:solidFill>
              </a:rPr>
              <a:t>VISIT </a:t>
            </a:r>
            <a:endParaRPr b="1" dirty="0">
              <a:solidFill>
                <a:srgbClr val="000000"/>
              </a:solidFill>
            </a:endParaRPr>
          </a:p>
          <a:p>
            <a:pPr marL="0" lvl="0" indent="0" algn="l" rtl="0">
              <a:spcBef>
                <a:spcPts val="1200"/>
              </a:spcBef>
              <a:spcAft>
                <a:spcPts val="0"/>
              </a:spcAft>
              <a:buNone/>
            </a:pPr>
            <a:r>
              <a:rPr lang="en" b="1" dirty="0">
                <a:solidFill>
                  <a:srgbClr val="000000"/>
                </a:solidFill>
              </a:rPr>
              <a:t>In-person or virtual according to comfort level of both parties </a:t>
            </a:r>
            <a:r>
              <a:rPr lang="en-US" b="1" dirty="0">
                <a:solidFill>
                  <a:srgbClr val="000000"/>
                </a:solidFill>
              </a:rPr>
              <a:t>due to COVID risk</a:t>
            </a:r>
            <a:endParaRPr b="1" dirty="0">
              <a:solidFill>
                <a:srgbClr val="000000"/>
              </a:solidFill>
            </a:endParaRPr>
          </a:p>
          <a:p>
            <a:pPr marL="0" lvl="0" indent="0" algn="l" rtl="0">
              <a:spcBef>
                <a:spcPts val="1200"/>
              </a:spcBef>
              <a:spcAft>
                <a:spcPts val="0"/>
              </a:spcAft>
              <a:buNone/>
            </a:pPr>
            <a:r>
              <a:rPr lang="en" b="1" dirty="0">
                <a:solidFill>
                  <a:srgbClr val="000000"/>
                </a:solidFill>
              </a:rPr>
              <a:t>Organization responsible for scheduling </a:t>
            </a:r>
            <a:endParaRPr b="1" dirty="0">
              <a:solidFill>
                <a:srgbClr val="000000"/>
              </a:solidFill>
            </a:endParaRPr>
          </a:p>
          <a:p>
            <a:pPr marL="0" lvl="0" indent="0" algn="l" rtl="0">
              <a:spcBef>
                <a:spcPts val="1200"/>
              </a:spcBef>
              <a:spcAft>
                <a:spcPts val="0"/>
              </a:spcAft>
              <a:buNone/>
            </a:pPr>
            <a:r>
              <a:rPr lang="en" b="1" dirty="0">
                <a:solidFill>
                  <a:srgbClr val="000000"/>
                </a:solidFill>
              </a:rPr>
              <a:t>What happens during an on-site</a:t>
            </a:r>
            <a:endParaRPr b="1" dirty="0">
              <a:solidFill>
                <a:srgbClr val="000000"/>
              </a:solidFill>
            </a:endParaRPr>
          </a:p>
          <a:p>
            <a:pPr marL="0" lvl="0" indent="0" algn="l" rtl="0">
              <a:spcBef>
                <a:spcPts val="1200"/>
              </a:spcBef>
              <a:spcAft>
                <a:spcPts val="0"/>
              </a:spcAft>
              <a:buNone/>
            </a:pPr>
            <a:r>
              <a:rPr lang="en" b="1" dirty="0">
                <a:solidFill>
                  <a:srgbClr val="000000"/>
                </a:solidFill>
              </a:rPr>
              <a:t>REPORT</a:t>
            </a:r>
            <a:endParaRPr b="1" dirty="0">
              <a:solidFill>
                <a:srgbClr val="000000"/>
              </a:solidFill>
            </a:endParaRPr>
          </a:p>
          <a:p>
            <a:pPr marL="0" lvl="0" indent="0" algn="l" rtl="0">
              <a:spcBef>
                <a:spcPts val="1200"/>
              </a:spcBef>
              <a:spcAft>
                <a:spcPts val="0"/>
              </a:spcAft>
              <a:buNone/>
            </a:pPr>
            <a:r>
              <a:rPr lang="en" b="1" dirty="0">
                <a:solidFill>
                  <a:srgbClr val="000000"/>
                </a:solidFill>
              </a:rPr>
              <a:t>Organization has opportunity to review draft </a:t>
            </a:r>
            <a:endParaRPr b="1" dirty="0">
              <a:solidFill>
                <a:srgbClr val="000000"/>
              </a:solidFill>
            </a:endParaRPr>
          </a:p>
          <a:p>
            <a:pPr marL="0" lvl="0" indent="0" algn="l" rtl="0">
              <a:spcBef>
                <a:spcPts val="1200"/>
              </a:spcBef>
              <a:spcAft>
                <a:spcPts val="0"/>
              </a:spcAft>
              <a:buNone/>
            </a:pPr>
            <a:r>
              <a:rPr lang="en" b="1" dirty="0">
                <a:solidFill>
                  <a:srgbClr val="000000"/>
                </a:solidFill>
              </a:rPr>
              <a:t>Prior to on-site report deadline - Monday, August 28</a:t>
            </a:r>
            <a:endParaRPr b="1" dirty="0">
              <a:solidFill>
                <a:srgbClr val="000000"/>
              </a:solidFill>
            </a:endParaRPr>
          </a:p>
          <a:p>
            <a:pPr marL="0" lvl="0" indent="0" algn="l" rtl="0">
              <a:spcBef>
                <a:spcPts val="1200"/>
              </a:spcBef>
              <a:spcAft>
                <a:spcPts val="1200"/>
              </a:spcAft>
              <a:buNone/>
            </a:pPr>
            <a:r>
              <a:rPr lang="en" b="1" dirty="0">
                <a:solidFill>
                  <a:srgbClr val="000000"/>
                </a:solidFill>
              </a:rPr>
              <a:t>Schedule time for </a:t>
            </a:r>
            <a:r>
              <a:rPr lang="en-US" b="1" dirty="0">
                <a:solidFill>
                  <a:srgbClr val="000000"/>
                </a:solidFill>
              </a:rPr>
              <a:t>review</a:t>
            </a:r>
            <a:r>
              <a:rPr lang="en" b="1" dirty="0">
                <a:solidFill>
                  <a:srgbClr val="000000"/>
                </a:solidFill>
              </a:rPr>
              <a:t> with assigned committee member</a:t>
            </a:r>
            <a:endParaRPr b="1"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HEARINGS</a:t>
            </a:r>
            <a:endParaRPr b="1" dirty="0"/>
          </a:p>
        </p:txBody>
      </p:sp>
      <p:sp>
        <p:nvSpPr>
          <p:cNvPr id="160" name="Google Shape;160;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dirty="0">
                <a:solidFill>
                  <a:schemeClr val="tx1"/>
                </a:solidFill>
              </a:rPr>
              <a:t>CSG Committee in-person - Sunshine Law</a:t>
            </a:r>
          </a:p>
          <a:p>
            <a:pPr marL="0" lvl="0" indent="0" algn="l" rtl="0">
              <a:spcBef>
                <a:spcPts val="0"/>
              </a:spcBef>
              <a:spcAft>
                <a:spcPts val="0"/>
              </a:spcAft>
              <a:buNone/>
            </a:pPr>
            <a:endParaRPr lang="en" sz="1400" b="1" dirty="0">
              <a:solidFill>
                <a:schemeClr val="tx1"/>
              </a:solidFill>
            </a:endParaRPr>
          </a:p>
          <a:p>
            <a:pPr marL="0" lvl="0" indent="0" algn="l" rtl="0">
              <a:spcBef>
                <a:spcPts val="0"/>
              </a:spcBef>
              <a:spcAft>
                <a:spcPts val="0"/>
              </a:spcAft>
              <a:buNone/>
            </a:pPr>
            <a:r>
              <a:rPr lang="en" sz="1400" b="1" dirty="0">
                <a:solidFill>
                  <a:schemeClr val="tx1"/>
                </a:solidFill>
              </a:rPr>
              <a:t>NEW:  A</a:t>
            </a:r>
            <a:r>
              <a:rPr lang="en-US" sz="1400" b="1" dirty="0">
                <a:solidFill>
                  <a:schemeClr val="tx1"/>
                </a:solidFill>
              </a:rPr>
              <a:t>l</a:t>
            </a:r>
            <a:r>
              <a:rPr lang="en" sz="1400" b="1" dirty="0">
                <a:solidFill>
                  <a:schemeClr val="tx1"/>
                </a:solidFill>
              </a:rPr>
              <a:t>l funding levels in one day</a:t>
            </a:r>
            <a:endParaRPr sz="1400" b="1" dirty="0">
              <a:solidFill>
                <a:schemeClr val="tx1"/>
              </a:solidFill>
            </a:endParaRPr>
          </a:p>
          <a:p>
            <a:pPr marL="457200" lvl="0" indent="-304800" algn="l" rtl="0">
              <a:lnSpc>
                <a:spcPct val="100000"/>
              </a:lnSpc>
              <a:spcBef>
                <a:spcPts val="600"/>
              </a:spcBef>
              <a:spcAft>
                <a:spcPts val="0"/>
              </a:spcAft>
              <a:buSzPts val="1200"/>
              <a:buChar char="●"/>
            </a:pPr>
            <a:r>
              <a:rPr lang="en" sz="1400" b="1" dirty="0">
                <a:solidFill>
                  <a:schemeClr val="tx1"/>
                </a:solidFill>
              </a:rPr>
              <a:t>Thursday, September 28</a:t>
            </a:r>
          </a:p>
          <a:p>
            <a:pPr marL="742950" lvl="1" indent="-304800">
              <a:lnSpc>
                <a:spcPct val="100000"/>
              </a:lnSpc>
              <a:spcBef>
                <a:spcPts val="600"/>
              </a:spcBef>
              <a:buSzPts val="1200"/>
              <a:buChar char="●"/>
            </a:pPr>
            <a:r>
              <a:rPr lang="en" b="1" dirty="0">
                <a:solidFill>
                  <a:schemeClr val="tx1"/>
                </a:solidFill>
              </a:rPr>
              <a:t>Doors open at 9 a.m./Hearings begin at 9:15 a.m.</a:t>
            </a:r>
          </a:p>
          <a:p>
            <a:pPr marL="742950" lvl="1" indent="-304800">
              <a:lnSpc>
                <a:spcPct val="100000"/>
              </a:lnSpc>
              <a:spcBef>
                <a:spcPts val="600"/>
              </a:spcBef>
              <a:buSzPts val="1200"/>
              <a:buChar char="●"/>
            </a:pPr>
            <a:r>
              <a:rPr lang="en" b="1" dirty="0">
                <a:solidFill>
                  <a:schemeClr val="tx1"/>
                </a:solidFill>
              </a:rPr>
              <a:t>Order of appear</a:t>
            </a:r>
            <a:r>
              <a:rPr lang="en-US" b="1" dirty="0">
                <a:solidFill>
                  <a:schemeClr val="tx1"/>
                </a:solidFill>
              </a:rPr>
              <a:t>ance; specific start times will be assigned after applications received</a:t>
            </a:r>
            <a:endParaRPr b="1" dirty="0">
              <a:solidFill>
                <a:schemeClr val="tx1"/>
              </a:solidFill>
            </a:endParaRPr>
          </a:p>
          <a:p>
            <a:pPr marL="914400" lvl="1" indent="-304800" algn="l" rtl="0">
              <a:spcBef>
                <a:spcPts val="0"/>
              </a:spcBef>
              <a:spcAft>
                <a:spcPts val="0"/>
              </a:spcAft>
              <a:buSzPts val="1200"/>
              <a:buChar char="○"/>
            </a:pPr>
            <a:r>
              <a:rPr lang="en" b="1" dirty="0">
                <a:solidFill>
                  <a:schemeClr val="tx1"/>
                </a:solidFill>
              </a:rPr>
              <a:t>Level 3/</a:t>
            </a:r>
            <a:r>
              <a:rPr lang="en-US" b="1" dirty="0">
                <a:solidFill>
                  <a:schemeClr val="tx1"/>
                </a:solidFill>
              </a:rPr>
              <a:t>New Applicants</a:t>
            </a:r>
          </a:p>
          <a:p>
            <a:pPr marL="914400" lvl="1" indent="-304800" algn="l" rtl="0">
              <a:spcBef>
                <a:spcPts val="0"/>
              </a:spcBef>
              <a:spcAft>
                <a:spcPts val="0"/>
              </a:spcAft>
              <a:buSzPts val="1200"/>
              <a:buChar char="○"/>
            </a:pPr>
            <a:r>
              <a:rPr lang="en-US" b="1" dirty="0">
                <a:solidFill>
                  <a:schemeClr val="tx1"/>
                </a:solidFill>
              </a:rPr>
              <a:t>Level 2</a:t>
            </a:r>
          </a:p>
          <a:p>
            <a:pPr marL="914400" lvl="1" indent="-304800" algn="l" rtl="0">
              <a:spcBef>
                <a:spcPts val="0"/>
              </a:spcBef>
              <a:spcAft>
                <a:spcPts val="0"/>
              </a:spcAft>
              <a:buSzPts val="1200"/>
              <a:buChar char="○"/>
            </a:pPr>
            <a:r>
              <a:rPr lang="en-US" b="1" dirty="0">
                <a:solidFill>
                  <a:schemeClr val="tx1"/>
                </a:solidFill>
              </a:rPr>
              <a:t>Level 1</a:t>
            </a:r>
          </a:p>
          <a:p>
            <a:pPr marL="914400" lvl="1" indent="-304800" algn="l" rtl="0">
              <a:spcBef>
                <a:spcPts val="0"/>
              </a:spcBef>
              <a:spcAft>
                <a:spcPts val="0"/>
              </a:spcAft>
              <a:buSzPts val="1200"/>
              <a:buChar char="○"/>
            </a:pPr>
            <a:endParaRPr b="1" dirty="0">
              <a:solidFill>
                <a:schemeClr val="tx1"/>
              </a:solidFill>
            </a:endParaRPr>
          </a:p>
          <a:p>
            <a:pPr marL="457200" lvl="0" indent="-304800" algn="l" rtl="0">
              <a:spcBef>
                <a:spcPts val="0"/>
              </a:spcBef>
              <a:spcAft>
                <a:spcPts val="0"/>
              </a:spcAft>
              <a:buSzPts val="1200"/>
              <a:buChar char="●"/>
            </a:pPr>
            <a:r>
              <a:rPr lang="en-US" sz="1400" b="1" dirty="0">
                <a:solidFill>
                  <a:schemeClr val="tx1"/>
                </a:solidFill>
              </a:rPr>
              <a:t>NEW:  HURRICANE MAKE-UP DAY</a:t>
            </a:r>
          </a:p>
          <a:p>
            <a:pPr lvl="1" indent="-304800">
              <a:buSzPts val="1200"/>
              <a:buChar char="●"/>
            </a:pPr>
            <a:r>
              <a:rPr lang="en" b="1" dirty="0">
                <a:solidFill>
                  <a:schemeClr val="tx1"/>
                </a:solidFill>
              </a:rPr>
              <a:t>T</a:t>
            </a:r>
            <a:r>
              <a:rPr lang="en-US" b="1" dirty="0">
                <a:solidFill>
                  <a:schemeClr val="tx1"/>
                </a:solidFill>
              </a:rPr>
              <a:t>uesday, Oct. 3</a:t>
            </a:r>
            <a:endParaRPr b="1"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WELCOME</a:t>
            </a:r>
            <a:endParaRPr b="1" dirty="0"/>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5500" b="1" dirty="0">
                <a:solidFill>
                  <a:srgbClr val="000000"/>
                </a:solidFill>
              </a:rPr>
              <a:t>Roll Call &amp; </a:t>
            </a:r>
            <a:r>
              <a:rPr lang="en-US" sz="5500" b="1" dirty="0">
                <a:solidFill>
                  <a:srgbClr val="000000"/>
                </a:solidFill>
              </a:rPr>
              <a:t>Introductions</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FY2024 General Operating Support </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Program Grant remains on hiatus</a:t>
            </a:r>
          </a:p>
          <a:p>
            <a:pPr marL="0" lvl="0" indent="0">
              <a:spcBef>
                <a:spcPts val="1200"/>
              </a:spcBef>
              <a:buNone/>
            </a:pPr>
            <a:r>
              <a:rPr lang="en-US" sz="5500" b="1" dirty="0">
                <a:solidFill>
                  <a:srgbClr val="000000"/>
                </a:solidFill>
              </a:rPr>
              <a:t>Capital Grant will have a separate process again - tentative dependent on funding </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Today’s workshop for new applicants </a:t>
            </a:r>
            <a:r>
              <a:rPr lang="en-US" sz="5500" b="1" dirty="0">
                <a:solidFill>
                  <a:srgbClr val="000000"/>
                </a:solidFill>
              </a:rPr>
              <a:t>and staff </a:t>
            </a:r>
            <a:r>
              <a:rPr lang="en" sz="5500" b="1" dirty="0">
                <a:solidFill>
                  <a:srgbClr val="000000"/>
                </a:solidFill>
              </a:rPr>
              <a:t>will focus on the basics.  </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Please ask questions as they arise.</a:t>
            </a:r>
            <a:endParaRPr sz="5500" b="1" dirty="0">
              <a:solidFill>
                <a:srgbClr val="000000"/>
              </a:solidFill>
            </a:endParaRPr>
          </a:p>
          <a:p>
            <a:pPr marL="0" lvl="0" indent="0" algn="l" rtl="0">
              <a:spcBef>
                <a:spcPts val="1200"/>
              </a:spcBef>
              <a:spcAft>
                <a:spcPts val="0"/>
              </a:spcAft>
              <a:buNone/>
            </a:pPr>
            <a:r>
              <a:rPr lang="en" sz="5500" b="1" dirty="0">
                <a:solidFill>
                  <a:srgbClr val="000000"/>
                </a:solidFill>
              </a:rPr>
              <a:t>Additional learning opportunities:</a:t>
            </a:r>
            <a:endParaRPr sz="5500" b="1" dirty="0">
              <a:solidFill>
                <a:srgbClr val="000000"/>
              </a:solidFill>
            </a:endParaRPr>
          </a:p>
          <a:p>
            <a:pPr marL="457200" lvl="0" indent="-315912" algn="l" rtl="0">
              <a:spcBef>
                <a:spcPts val="1200"/>
              </a:spcBef>
              <a:spcAft>
                <a:spcPts val="0"/>
              </a:spcAft>
              <a:buClr>
                <a:srgbClr val="000000"/>
              </a:buClr>
              <a:buSzPct val="100000"/>
              <a:buChar char="●"/>
            </a:pPr>
            <a:r>
              <a:rPr lang="en" sz="5500" b="1" dirty="0">
                <a:solidFill>
                  <a:srgbClr val="000000"/>
                </a:solidFill>
              </a:rPr>
              <a:t>Recorded workshop links</a:t>
            </a:r>
            <a:endParaRPr sz="5500" b="1" dirty="0">
              <a:solidFill>
                <a:srgbClr val="000000"/>
              </a:solidFill>
            </a:endParaRPr>
          </a:p>
          <a:p>
            <a:pPr marL="457200" lvl="0" indent="-315912" algn="l" rtl="0">
              <a:spcBef>
                <a:spcPts val="0"/>
              </a:spcBef>
              <a:spcAft>
                <a:spcPts val="0"/>
              </a:spcAft>
              <a:buClr>
                <a:srgbClr val="000000"/>
              </a:buClr>
              <a:buSzPct val="100000"/>
              <a:buChar char="●"/>
            </a:pPr>
            <a:r>
              <a:rPr lang="en" sz="5500" b="1" dirty="0">
                <a:solidFill>
                  <a:srgbClr val="000000"/>
                </a:solidFill>
              </a:rPr>
              <a:t>Workshop slides</a:t>
            </a:r>
            <a:endParaRPr sz="5500" b="1" dirty="0">
              <a:solidFill>
                <a:srgbClr val="000000"/>
              </a:solidFill>
            </a:endParaRPr>
          </a:p>
          <a:p>
            <a:pPr marL="457200" lvl="0" indent="-315912" algn="l" rtl="0">
              <a:spcBef>
                <a:spcPts val="0"/>
              </a:spcBef>
              <a:spcAft>
                <a:spcPts val="0"/>
              </a:spcAft>
              <a:buClr>
                <a:srgbClr val="000000"/>
              </a:buClr>
              <a:buSzPct val="100000"/>
              <a:buChar char="●"/>
            </a:pPr>
            <a:r>
              <a:rPr lang="en" sz="5500" b="1" dirty="0">
                <a:solidFill>
                  <a:srgbClr val="000000"/>
                </a:solidFill>
              </a:rPr>
              <a:t>Request sample applications via email </a:t>
            </a:r>
            <a:r>
              <a:rPr lang="en-US" sz="5500" b="1" dirty="0">
                <a:solidFill>
                  <a:srgbClr val="000000"/>
                </a:solidFill>
              </a:rPr>
              <a:t>or schedule appointment for in-person review</a:t>
            </a:r>
            <a:endParaRPr sz="5500" b="1" dirty="0">
              <a:solidFill>
                <a:srgbClr val="000000"/>
              </a:solidFill>
            </a:endParaRPr>
          </a:p>
          <a:p>
            <a:pPr marL="457200" lvl="0" indent="-315912" algn="l" rtl="0">
              <a:spcBef>
                <a:spcPts val="0"/>
              </a:spcBef>
              <a:spcAft>
                <a:spcPts val="0"/>
              </a:spcAft>
              <a:buClr>
                <a:srgbClr val="000000"/>
              </a:buClr>
              <a:buSzPct val="100000"/>
              <a:buChar char="●"/>
            </a:pPr>
            <a:r>
              <a:rPr lang="en" sz="5500" b="1" dirty="0">
                <a:solidFill>
                  <a:srgbClr val="000000"/>
                </a:solidFill>
              </a:rPr>
              <a:t>Read the Guidelines before beginning the application</a:t>
            </a:r>
            <a:endParaRPr sz="5500" b="1" dirty="0">
              <a:solidFill>
                <a:srgbClr val="000000"/>
              </a:solidFill>
            </a:endParaRPr>
          </a:p>
          <a:p>
            <a:pPr marL="0" lvl="0" indent="0" algn="l" rtl="0">
              <a:spcBef>
                <a:spcPts val="1200"/>
              </a:spcBef>
              <a:spcAft>
                <a:spcPts val="0"/>
              </a:spcAft>
              <a:buNone/>
            </a:pPr>
            <a:endParaRPr sz="1667" b="1" dirty="0">
              <a:solidFill>
                <a:srgbClr val="000000"/>
              </a:solidFill>
            </a:endParaRPr>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7B7F-AFE3-4DD4-9F8D-5857C4502003}"/>
              </a:ext>
            </a:extLst>
          </p:cNvPr>
          <p:cNvSpPr>
            <a:spLocks noGrp="1"/>
          </p:cNvSpPr>
          <p:nvPr>
            <p:ph type="title"/>
          </p:nvPr>
        </p:nvSpPr>
        <p:spPr/>
        <p:txBody>
          <a:bodyPr>
            <a:normAutofit fontScale="90000"/>
          </a:bodyPr>
          <a:lstStyle/>
          <a:p>
            <a:pPr algn="ctr"/>
            <a:r>
              <a:rPr lang="en-US" dirty="0"/>
              <a:t>HEARING PROCEDURE</a:t>
            </a:r>
          </a:p>
        </p:txBody>
      </p:sp>
      <p:sp>
        <p:nvSpPr>
          <p:cNvPr id="3" name="Text Placeholder 2">
            <a:extLst>
              <a:ext uri="{FF2B5EF4-FFF2-40B4-BE49-F238E27FC236}">
                <a16:creationId xmlns:a16="http://schemas.microsoft.com/office/drawing/2014/main" id="{41D2D528-34C3-4109-A125-0B77C0AFEC75}"/>
              </a:ext>
            </a:extLst>
          </p:cNvPr>
          <p:cNvSpPr>
            <a:spLocks noGrp="1"/>
          </p:cNvSpPr>
          <p:nvPr>
            <p:ph type="body" idx="1"/>
          </p:nvPr>
        </p:nvSpPr>
        <p:spPr/>
        <p:txBody>
          <a:bodyPr/>
          <a:lstStyle/>
          <a:p>
            <a:pPr marL="0" lvl="0" indent="0">
              <a:spcBef>
                <a:spcPts val="1200"/>
              </a:spcBef>
              <a:buNone/>
            </a:pPr>
            <a:r>
              <a:rPr lang="en-US" b="1" dirty="0">
                <a:solidFill>
                  <a:srgbClr val="000000"/>
                </a:solidFill>
              </a:rPr>
              <a:t>Two Representatives per organization may appear/represent applicant</a:t>
            </a:r>
          </a:p>
          <a:p>
            <a:pPr marL="0" lvl="0" indent="0">
              <a:spcBef>
                <a:spcPts val="1200"/>
              </a:spcBef>
              <a:buNone/>
            </a:pPr>
            <a:r>
              <a:rPr lang="en-US" b="1" dirty="0">
                <a:solidFill>
                  <a:srgbClr val="000000"/>
                </a:solidFill>
              </a:rPr>
              <a:t>In-person preferred; remote option available (Zoom)</a:t>
            </a:r>
          </a:p>
          <a:p>
            <a:pPr marL="0" lvl="0" indent="0">
              <a:spcBef>
                <a:spcPts val="1200"/>
              </a:spcBef>
              <a:buNone/>
            </a:pPr>
            <a:r>
              <a:rPr lang="en-US" b="1" dirty="0">
                <a:solidFill>
                  <a:srgbClr val="000000"/>
                </a:solidFill>
              </a:rPr>
              <a:t>No extra materials allowed</a:t>
            </a:r>
          </a:p>
          <a:p>
            <a:pPr marL="0" lvl="0" indent="0">
              <a:spcBef>
                <a:spcPts val="1200"/>
              </a:spcBef>
              <a:buNone/>
            </a:pPr>
            <a:r>
              <a:rPr lang="en-US" b="1" dirty="0">
                <a:solidFill>
                  <a:srgbClr val="000000"/>
                </a:solidFill>
              </a:rPr>
              <a:t>5-minute limit - brief description of organization’s mission and updates</a:t>
            </a:r>
          </a:p>
          <a:p>
            <a:pPr marL="0" lvl="0" indent="0">
              <a:spcBef>
                <a:spcPts val="1200"/>
              </a:spcBef>
              <a:buNone/>
            </a:pPr>
            <a:r>
              <a:rPr lang="en-US" b="1" dirty="0">
                <a:solidFill>
                  <a:srgbClr val="000000"/>
                </a:solidFill>
              </a:rPr>
              <a:t>Review application prior to hearings</a:t>
            </a:r>
          </a:p>
          <a:p>
            <a:pPr marL="0" lvl="0" indent="0">
              <a:spcBef>
                <a:spcPts val="1200"/>
              </a:spcBef>
              <a:buNone/>
            </a:pPr>
            <a:r>
              <a:rPr lang="en-US" b="1" dirty="0">
                <a:solidFill>
                  <a:srgbClr val="000000"/>
                </a:solidFill>
              </a:rPr>
              <a:t>Be prepared to answer committee questions and/or respond to low scores</a:t>
            </a:r>
          </a:p>
          <a:p>
            <a:endParaRPr lang="en-US" dirty="0"/>
          </a:p>
        </p:txBody>
      </p:sp>
    </p:spTree>
    <p:extLst>
      <p:ext uri="{BB962C8B-B14F-4D97-AF65-F5344CB8AC3E}">
        <p14:creationId xmlns:p14="http://schemas.microsoft.com/office/powerpoint/2010/main" val="320416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APPEAL PROCESS</a:t>
            </a:r>
            <a:endParaRPr sz="2820" b="1" dirty="0"/>
          </a:p>
        </p:txBody>
      </p:sp>
      <p:sp>
        <p:nvSpPr>
          <p:cNvPr id="166" name="Google Shape;166;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Clr>
                <a:schemeClr val="dk1"/>
              </a:buClr>
              <a:buSzPts val="1100"/>
              <a:buFont typeface="Arial"/>
              <a:buNone/>
            </a:pPr>
            <a:r>
              <a:rPr lang="en" sz="1400" b="1" dirty="0">
                <a:solidFill>
                  <a:srgbClr val="000000"/>
                </a:solidFill>
              </a:rPr>
              <a:t>Following the hearings, an applicant may appeal the CSGP Committee’s funding recommendation for its organization if one of the following conditions is applicable:</a:t>
            </a:r>
            <a:endParaRPr sz="1400" b="1" dirty="0">
              <a:solidFill>
                <a:srgbClr val="000000"/>
              </a:solidFill>
            </a:endParaRPr>
          </a:p>
          <a:p>
            <a:pPr marL="457200" lvl="0" indent="-317500" algn="l" rtl="0">
              <a:spcBef>
                <a:spcPts val="1200"/>
              </a:spcBef>
              <a:spcAft>
                <a:spcPts val="0"/>
              </a:spcAft>
              <a:buClr>
                <a:srgbClr val="000000"/>
              </a:buClr>
              <a:buSzPts val="1400"/>
              <a:buChar char="●"/>
            </a:pPr>
            <a:r>
              <a:rPr lang="en" sz="1400" b="1">
                <a:solidFill>
                  <a:srgbClr val="000000"/>
                </a:solidFill>
              </a:rPr>
              <a:t>Mathematical </a:t>
            </a:r>
            <a:r>
              <a:rPr lang="en" sz="1400" b="1" dirty="0">
                <a:solidFill>
                  <a:srgbClr val="000000"/>
                </a:solidFill>
              </a:rPr>
              <a:t>or clerical error</a:t>
            </a:r>
            <a:endParaRPr sz="1400" b="1" dirty="0">
              <a:solidFill>
                <a:srgbClr val="000000"/>
              </a:solidFill>
            </a:endParaRPr>
          </a:p>
          <a:p>
            <a:pPr marL="457200" lvl="0" indent="-317500" algn="l" rtl="0">
              <a:spcBef>
                <a:spcPts val="0"/>
              </a:spcBef>
              <a:spcAft>
                <a:spcPts val="0"/>
              </a:spcAft>
              <a:buClr>
                <a:srgbClr val="000000"/>
              </a:buClr>
              <a:buSzPts val="1400"/>
              <a:buChar char="●"/>
            </a:pPr>
            <a:r>
              <a:rPr lang="en" sz="1400" b="1" dirty="0">
                <a:solidFill>
                  <a:srgbClr val="000000"/>
                </a:solidFill>
              </a:rPr>
              <a:t>Deviation from stated procedures or written guidelines</a:t>
            </a:r>
            <a:endParaRPr sz="1400" b="1" dirty="0">
              <a:solidFill>
                <a:srgbClr val="000000"/>
              </a:solidFill>
            </a:endParaRPr>
          </a:p>
          <a:p>
            <a:pPr marL="0" lvl="0" indent="0" algn="l" rtl="0">
              <a:spcBef>
                <a:spcPts val="1200"/>
              </a:spcBef>
              <a:spcAft>
                <a:spcPts val="0"/>
              </a:spcAft>
              <a:buClr>
                <a:schemeClr val="dk1"/>
              </a:buClr>
              <a:buSzPts val="1100"/>
              <a:buFont typeface="Arial"/>
              <a:buNone/>
            </a:pPr>
            <a:r>
              <a:rPr lang="en" sz="1400" b="1" dirty="0">
                <a:solidFill>
                  <a:srgbClr val="000000"/>
                </a:solidFill>
              </a:rPr>
              <a:t>The applicant must notify Cultural Council staff of its intention to appeal the funding recommendation and must provide a written statement describing the reason(s) for the appeal along with supporting documentation within five business days (by Oct. 5/Oct. 10 </a:t>
            </a:r>
            <a:r>
              <a:rPr lang="en-US" sz="1400" b="1" dirty="0">
                <a:solidFill>
                  <a:srgbClr val="000000"/>
                </a:solidFill>
              </a:rPr>
              <a:t>if use make-up day</a:t>
            </a:r>
            <a:r>
              <a:rPr lang="en" sz="1400" b="1" dirty="0">
                <a:solidFill>
                  <a:srgbClr val="000000"/>
                </a:solidFill>
              </a:rPr>
              <a:t>).  Verbal appeals will not be accepted.  The appeal may only be in reference to the applicant making the appeal.  For the appeal to have merit it must meet one or more of the appealable conditions listed above.  </a:t>
            </a:r>
            <a:endParaRPr sz="1400" b="1" dirty="0">
              <a:solidFill>
                <a:srgbClr val="000000"/>
              </a:solidFill>
            </a:endParaRPr>
          </a:p>
          <a:p>
            <a:pPr marL="0" lvl="0" indent="0" algn="l" rtl="0">
              <a:spcBef>
                <a:spcPts val="1200"/>
              </a:spcBef>
              <a:spcAft>
                <a:spcPts val="1200"/>
              </a:spcAft>
              <a:buNone/>
            </a:pPr>
            <a:r>
              <a:rPr lang="en" sz="1400" b="1" dirty="0">
                <a:solidFill>
                  <a:srgbClr val="000000"/>
                </a:solidFill>
              </a:rPr>
              <a:t>See guidelines for entire appeals process.</a:t>
            </a:r>
            <a:endParaRPr sz="1400" b="1"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MORE DATES</a:t>
            </a:r>
            <a:endParaRPr sz="2820" b="1" dirty="0"/>
          </a:p>
        </p:txBody>
      </p:sp>
      <p:sp>
        <p:nvSpPr>
          <p:cNvPr id="184" name="Google Shape;184;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spcBef>
                <a:spcPts val="1200"/>
              </a:spcBef>
              <a:buClr>
                <a:schemeClr val="dk1"/>
              </a:buClr>
              <a:buSzPts val="275"/>
              <a:buNone/>
            </a:pPr>
            <a:r>
              <a:rPr lang="en-US" b="1" dirty="0">
                <a:solidFill>
                  <a:srgbClr val="000000"/>
                </a:solidFill>
              </a:rPr>
              <a:t>CSGP Committee Public Meetings/Training Schedule in guidelines</a:t>
            </a:r>
          </a:p>
          <a:p>
            <a:pPr marL="0" lvl="0" indent="0">
              <a:spcBef>
                <a:spcPts val="1200"/>
              </a:spcBef>
              <a:buClr>
                <a:schemeClr val="dk1"/>
              </a:buClr>
              <a:buSzPts val="275"/>
              <a:buNone/>
            </a:pPr>
            <a:r>
              <a:rPr lang="en-US" b="1" dirty="0">
                <a:solidFill>
                  <a:srgbClr val="000000"/>
                </a:solidFill>
              </a:rPr>
              <a:t>Welcome to attend</a:t>
            </a:r>
          </a:p>
          <a:p>
            <a:pPr marL="0" lvl="0" indent="0">
              <a:spcBef>
                <a:spcPts val="1200"/>
              </a:spcBef>
              <a:buClr>
                <a:schemeClr val="dk1"/>
              </a:buClr>
              <a:buSzPts val="275"/>
              <a:buNone/>
            </a:pPr>
            <a:r>
              <a:rPr lang="en-US" b="1" dirty="0">
                <a:solidFill>
                  <a:srgbClr val="000000"/>
                </a:solidFill>
              </a:rPr>
              <a:t>Program visits by CSGP Committee - encourage, but cannot require</a:t>
            </a:r>
          </a:p>
          <a:p>
            <a:pPr marL="0" lvl="0" indent="0">
              <a:spcBef>
                <a:spcPts val="1200"/>
              </a:spcBef>
              <a:buNone/>
            </a:pPr>
            <a:r>
              <a:rPr lang="en-US" b="1" dirty="0">
                <a:solidFill>
                  <a:srgbClr val="000000"/>
                </a:solidFill>
              </a:rPr>
              <a:t>Comp tickets &amp; invitations</a:t>
            </a:r>
          </a:p>
          <a:p>
            <a:pPr lvl="0" indent="-317500">
              <a:spcBef>
                <a:spcPts val="1200"/>
              </a:spcBef>
              <a:buClr>
                <a:srgbClr val="000000"/>
              </a:buClr>
              <a:buSzPct val="100000"/>
            </a:pPr>
            <a:r>
              <a:rPr lang="en-US" b="1" dirty="0">
                <a:solidFill>
                  <a:srgbClr val="000000"/>
                </a:solidFill>
              </a:rPr>
              <a:t>4-6PM, Thursday, Oct. 19 @ Jessie Ball duPont Ctr - CCGJ Board of Directors Meeting - approve allocations</a:t>
            </a:r>
          </a:p>
          <a:p>
            <a:pPr lvl="0" indent="-317500">
              <a:buClr>
                <a:srgbClr val="000000"/>
              </a:buClr>
              <a:buSzPct val="100000"/>
            </a:pPr>
            <a:r>
              <a:rPr lang="en-US" b="1" dirty="0">
                <a:solidFill>
                  <a:srgbClr val="000000"/>
                </a:solidFill>
              </a:rPr>
              <a:t>October/November - Process Survey</a:t>
            </a:r>
          </a:p>
          <a:p>
            <a:pPr lvl="0" indent="-317500">
              <a:buClr>
                <a:srgbClr val="000000"/>
              </a:buClr>
              <a:buSzPct val="100000"/>
            </a:pPr>
            <a:r>
              <a:rPr lang="en-US" b="1" dirty="0">
                <a:solidFill>
                  <a:srgbClr val="000000"/>
                </a:solidFill>
              </a:rPr>
              <a:t>4:30-6:30PM, Thursday, Nov. 30 @ Jessie Ball duPont Center - CSGP Appreciation Mixer</a:t>
            </a:r>
          </a:p>
          <a:p>
            <a:pPr marL="0" lvl="0" indent="0" algn="l" rtl="0">
              <a:spcBef>
                <a:spcPts val="1200"/>
              </a:spcBef>
              <a:spcAft>
                <a:spcPts val="0"/>
              </a:spcAft>
              <a:buClr>
                <a:schemeClr val="dk1"/>
              </a:buClr>
              <a:buSzPct val="61111"/>
              <a:buFont typeface="Arial"/>
              <a:buNone/>
            </a:pPr>
            <a:endParaRPr dirty="0"/>
          </a:p>
          <a:p>
            <a:pPr marL="0" lvl="0" indent="0" algn="l" rtl="0">
              <a:spcBef>
                <a:spcPts val="1200"/>
              </a:spcBef>
              <a:spcAft>
                <a:spcPts val="1200"/>
              </a:spcAft>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20" b="1"/>
              <a:t>ADVOCACY</a:t>
            </a:r>
            <a:endParaRPr sz="2820" b="1" dirty="0"/>
          </a:p>
        </p:txBody>
      </p:sp>
      <p:sp>
        <p:nvSpPr>
          <p:cNvPr id="178" name="Google Shape;178;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en" dirty="0">
                <a:solidFill>
                  <a:srgbClr val="000000"/>
                </a:solidFill>
              </a:rPr>
              <a:t>Soft Advocacy:</a:t>
            </a:r>
            <a:endParaRPr dirty="0">
              <a:solidFill>
                <a:srgbClr val="000000"/>
              </a:solidFill>
            </a:endParaRPr>
          </a:p>
          <a:p>
            <a:pPr marL="457200" lvl="0" indent="-342900" algn="l" rtl="0">
              <a:spcBef>
                <a:spcPts val="1200"/>
              </a:spcBef>
              <a:spcAft>
                <a:spcPts val="0"/>
              </a:spcAft>
              <a:buClr>
                <a:srgbClr val="000000"/>
              </a:buClr>
              <a:buSzPts val="1800"/>
              <a:buChar char="●"/>
            </a:pPr>
            <a:r>
              <a:rPr lang="en" dirty="0">
                <a:solidFill>
                  <a:srgbClr val="000000"/>
                </a:solidFill>
              </a:rPr>
              <a:t>Invite all elected officials at all levels – local, state, federal -- to your events</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Put them on your mailing lists so they can know what’s going on</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Thank them for support all the time; be positive and SHOW what arts and culture bring to Duval County </a:t>
            </a:r>
            <a:endParaRPr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990"/>
              <a:buFont typeface="Arial"/>
              <a:buNone/>
            </a:pPr>
            <a:r>
              <a:rPr lang="en" sz="2811" b="1"/>
              <a:t>QUESTIONS?</a:t>
            </a:r>
            <a:endParaRPr sz="2811" b="1" dirty="0"/>
          </a:p>
          <a:p>
            <a:pPr marL="0" lvl="0" indent="0" algn="ctr" rtl="0">
              <a:spcBef>
                <a:spcPts val="0"/>
              </a:spcBef>
              <a:spcAft>
                <a:spcPts val="0"/>
              </a:spcAft>
              <a:buNone/>
            </a:pPr>
            <a:endParaRPr sz="2600" b="1" dirty="0"/>
          </a:p>
        </p:txBody>
      </p:sp>
      <p:sp>
        <p:nvSpPr>
          <p:cNvPr id="184" name="Google Shape;184;p34"/>
          <p:cNvSpPr txBox="1">
            <a:spLocks noGrp="1"/>
          </p:cNvSpPr>
          <p:nvPr>
            <p:ph type="body" idx="1"/>
          </p:nvPr>
        </p:nvSpPr>
        <p:spPr>
          <a:xfrm>
            <a:off x="860341" y="1285135"/>
            <a:ext cx="6476375"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dirty="0">
                <a:solidFill>
                  <a:srgbClr val="000000"/>
                </a:solidFill>
              </a:rPr>
              <a:t>Read the guidelines and instructions first, then email:</a:t>
            </a:r>
            <a:endParaRPr sz="1400" b="1" dirty="0">
              <a:solidFill>
                <a:srgbClr val="000000"/>
              </a:solidFill>
            </a:endParaRPr>
          </a:p>
          <a:p>
            <a:pPr marL="0" lvl="0" indent="0" algn="l" rtl="0">
              <a:spcBef>
                <a:spcPts val="1200"/>
              </a:spcBef>
              <a:spcAft>
                <a:spcPts val="0"/>
              </a:spcAft>
              <a:buNone/>
            </a:pPr>
            <a:endParaRPr sz="1400" b="1" dirty="0">
              <a:solidFill>
                <a:srgbClr val="000000"/>
              </a:solidFill>
            </a:endParaRPr>
          </a:p>
          <a:p>
            <a:pPr marL="0" lvl="0" indent="0" algn="l" rtl="0">
              <a:spcBef>
                <a:spcPts val="1200"/>
              </a:spcBef>
              <a:spcAft>
                <a:spcPts val="0"/>
              </a:spcAft>
              <a:buNone/>
            </a:pPr>
            <a:r>
              <a:rPr lang="en" sz="1400" b="1" dirty="0">
                <a:solidFill>
                  <a:srgbClr val="000000"/>
                </a:solidFill>
              </a:rPr>
              <a:t>Amy Palmer, Director of Grants Administration</a:t>
            </a:r>
            <a:endParaRPr sz="1400" b="1" dirty="0">
              <a:solidFill>
                <a:srgbClr val="000000"/>
              </a:solidFill>
            </a:endParaRPr>
          </a:p>
          <a:p>
            <a:pPr marL="0" lvl="0" indent="0" algn="l" rtl="0">
              <a:spcBef>
                <a:spcPts val="1200"/>
              </a:spcBef>
              <a:spcAft>
                <a:spcPts val="0"/>
              </a:spcAft>
              <a:buNone/>
            </a:pPr>
            <a:r>
              <a:rPr lang="en" sz="1400" b="1" u="sng" dirty="0">
                <a:solidFill>
                  <a:srgbClr val="000000"/>
                </a:solidFill>
                <a:hlinkClick r:id="rId3">
                  <a:extLst>
                    <a:ext uri="{A12FA001-AC4F-418D-AE19-62706E023703}">
                      <ahyp:hlinkClr xmlns:ahyp="http://schemas.microsoft.com/office/drawing/2018/hyperlinkcolor" val="tx"/>
                    </a:ext>
                  </a:extLst>
                </a:hlinkClick>
              </a:rPr>
              <a:t>apalmer@culturalcouncil.org</a:t>
            </a:r>
            <a:endParaRPr sz="1400" b="1" dirty="0">
              <a:solidFill>
                <a:srgbClr val="000000"/>
              </a:solidFill>
            </a:endParaRPr>
          </a:p>
          <a:p>
            <a:pPr marL="0" lvl="0" indent="0" algn="l" rtl="0">
              <a:spcBef>
                <a:spcPts val="1200"/>
              </a:spcBef>
              <a:spcAft>
                <a:spcPts val="0"/>
              </a:spcAft>
              <a:buNone/>
            </a:pPr>
            <a:endParaRPr sz="1400" b="1" dirty="0">
              <a:solidFill>
                <a:srgbClr val="000000"/>
              </a:solidFill>
            </a:endParaRPr>
          </a:p>
          <a:p>
            <a:pPr marL="0" lvl="0" indent="0" algn="l" rtl="0">
              <a:spcBef>
                <a:spcPts val="1200"/>
              </a:spcBef>
              <a:spcAft>
                <a:spcPts val="0"/>
              </a:spcAft>
              <a:buNone/>
            </a:pPr>
            <a:r>
              <a:rPr lang="en" sz="1400" b="1" dirty="0">
                <a:solidFill>
                  <a:srgbClr val="000000"/>
                </a:solidFill>
              </a:rPr>
              <a:t>John Poage, Grantmaking Manager</a:t>
            </a:r>
            <a:endParaRPr sz="1400" b="1" dirty="0">
              <a:solidFill>
                <a:srgbClr val="000000"/>
              </a:solidFill>
            </a:endParaRPr>
          </a:p>
          <a:p>
            <a:pPr marL="0" lvl="0" indent="0" algn="l" rtl="0">
              <a:spcBef>
                <a:spcPts val="1200"/>
              </a:spcBef>
              <a:spcAft>
                <a:spcPts val="0"/>
              </a:spcAft>
              <a:buNone/>
            </a:pPr>
            <a:r>
              <a:rPr lang="en" sz="1400" b="1" u="sng" dirty="0">
                <a:solidFill>
                  <a:srgbClr val="000000"/>
                </a:solidFill>
                <a:hlinkClick r:id="rId4">
                  <a:extLst>
                    <a:ext uri="{A12FA001-AC4F-418D-AE19-62706E023703}">
                      <ahyp:hlinkClr xmlns:ahyp="http://schemas.microsoft.com/office/drawing/2018/hyperlinkcolor" val="tx"/>
                    </a:ext>
                  </a:extLst>
                </a:hlinkClick>
              </a:rPr>
              <a:t>john@culturalcouncil.org</a:t>
            </a:r>
            <a:endParaRPr sz="1400" b="1" dirty="0">
              <a:solidFill>
                <a:srgbClr val="000000"/>
              </a:solidFill>
            </a:endParaRPr>
          </a:p>
          <a:p>
            <a:pPr marL="0" lvl="0" indent="0" algn="l" rtl="0">
              <a:spcBef>
                <a:spcPts val="1200"/>
              </a:spcBef>
              <a:spcAft>
                <a:spcPts val="0"/>
              </a:spcAft>
              <a:buNone/>
            </a:pPr>
            <a:endParaRPr sz="1100" b="1" dirty="0">
              <a:solidFill>
                <a:srgbClr val="000000"/>
              </a:solidFill>
            </a:endParaRPr>
          </a:p>
          <a:p>
            <a:pPr marL="0" lvl="0" indent="0" algn="l" rtl="0">
              <a:spcBef>
                <a:spcPts val="1200"/>
              </a:spcBef>
              <a:spcAft>
                <a:spcPts val="0"/>
              </a:spcAft>
              <a:buNone/>
            </a:pPr>
            <a:endParaRPr sz="1100" dirty="0">
              <a:solidFill>
                <a:srgbClr val="000000"/>
              </a:solidFill>
            </a:endParaRPr>
          </a:p>
          <a:p>
            <a:pPr marL="0" lvl="0" indent="0" algn="l" rtl="0">
              <a:spcBef>
                <a:spcPts val="1200"/>
              </a:spcBef>
              <a:spcAft>
                <a:spcPts val="1200"/>
              </a:spcAft>
              <a:buNone/>
            </a:pPr>
            <a:endParaRPr sz="11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C126-C9BF-42D5-AC55-548B053D1BF5}"/>
              </a:ext>
            </a:extLst>
          </p:cNvPr>
          <p:cNvSpPr>
            <a:spLocks noGrp="1"/>
          </p:cNvSpPr>
          <p:nvPr>
            <p:ph type="title"/>
          </p:nvPr>
        </p:nvSpPr>
        <p:spPr/>
        <p:txBody>
          <a:bodyPr>
            <a:normAutofit fontScale="90000"/>
          </a:bodyPr>
          <a:lstStyle/>
          <a:p>
            <a:pPr algn="ctr"/>
            <a:r>
              <a:rPr lang="en-US" b="1" dirty="0"/>
              <a:t>MISC</a:t>
            </a:r>
          </a:p>
        </p:txBody>
      </p:sp>
      <p:sp>
        <p:nvSpPr>
          <p:cNvPr id="3" name="Text Placeholder 2">
            <a:extLst>
              <a:ext uri="{FF2B5EF4-FFF2-40B4-BE49-F238E27FC236}">
                <a16:creationId xmlns:a16="http://schemas.microsoft.com/office/drawing/2014/main" id="{F1AE6821-FAB1-456B-8EB3-2D239E42D16C}"/>
              </a:ext>
            </a:extLst>
          </p:cNvPr>
          <p:cNvSpPr>
            <a:spLocks noGrp="1"/>
          </p:cNvSpPr>
          <p:nvPr>
            <p:ph type="body" idx="1"/>
          </p:nvPr>
        </p:nvSpPr>
        <p:spPr/>
        <p:txBody>
          <a:bodyPr/>
          <a:lstStyle/>
          <a:p>
            <a:pPr marL="0" lvl="0" indent="0">
              <a:spcAft>
                <a:spcPts val="1200"/>
              </a:spcAft>
              <a:buNone/>
            </a:pPr>
            <a:r>
              <a:rPr lang="en-US" dirty="0"/>
              <a:t>CCGJ Development Director Josue Cruz - Social Media Posts Process </a:t>
            </a:r>
          </a:p>
          <a:p>
            <a:pPr marL="0" lvl="0" indent="0">
              <a:spcAft>
                <a:spcPts val="1200"/>
              </a:spcAft>
              <a:buNone/>
            </a:pPr>
            <a:endParaRPr lang="en-US" dirty="0"/>
          </a:p>
          <a:p>
            <a:pPr marL="0" lvl="0" indent="0">
              <a:spcAft>
                <a:spcPts val="1200"/>
              </a:spcAft>
              <a:buNone/>
            </a:pPr>
            <a:r>
              <a:rPr lang="en-US" dirty="0"/>
              <a:t>CCGJ Executive Director Diana Donovan – Comments</a:t>
            </a:r>
          </a:p>
          <a:p>
            <a:pPr marL="0" lvl="0" indent="0">
              <a:spcAft>
                <a:spcPts val="1200"/>
              </a:spcAft>
              <a:buNone/>
            </a:pPr>
            <a:endParaRPr lang="en-US" dirty="0"/>
          </a:p>
          <a:p>
            <a:endParaRPr lang="en-US" dirty="0"/>
          </a:p>
        </p:txBody>
      </p:sp>
    </p:spTree>
    <p:extLst>
      <p:ext uri="{BB962C8B-B14F-4D97-AF65-F5344CB8AC3E}">
        <p14:creationId xmlns:p14="http://schemas.microsoft.com/office/powerpoint/2010/main" val="68256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5357"/>
              <a:buFont typeface="Arial"/>
              <a:buNone/>
            </a:pPr>
            <a:r>
              <a:rPr lang="en" sz="3111" b="1"/>
              <a:t>APPLICATION DEADLINE</a:t>
            </a:r>
            <a:endParaRPr sz="3111" b="1" dirty="0"/>
          </a:p>
          <a:p>
            <a:pPr marL="0" lvl="0" indent="0" algn="l" rtl="0">
              <a:spcBef>
                <a:spcPts val="0"/>
              </a:spcBef>
              <a:spcAft>
                <a:spcPts val="0"/>
              </a:spcAft>
              <a:buNone/>
            </a:pPr>
            <a:endParaRPr dirty="0"/>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sz="1400" b="1" dirty="0">
                <a:solidFill>
                  <a:schemeClr val="dk1"/>
                </a:solidFill>
              </a:rPr>
              <a:t>Wednesday, June 21, 2023</a:t>
            </a:r>
            <a:endParaRPr sz="1400" b="1" dirty="0">
              <a:solidFill>
                <a:schemeClr val="dk1"/>
              </a:solidFill>
            </a:endParaRPr>
          </a:p>
          <a:p>
            <a:pPr marL="2286000" lvl="0" indent="457200" algn="l" rtl="0">
              <a:spcBef>
                <a:spcPts val="1200"/>
              </a:spcBef>
              <a:spcAft>
                <a:spcPts val="0"/>
              </a:spcAft>
              <a:buClr>
                <a:schemeClr val="dk1"/>
              </a:buClr>
              <a:buSzPts val="1100"/>
              <a:buFont typeface="Arial"/>
              <a:buNone/>
            </a:pPr>
            <a:r>
              <a:rPr lang="en" sz="1400" b="1" dirty="0">
                <a:solidFill>
                  <a:schemeClr val="dk1"/>
                </a:solidFill>
              </a:rPr>
              <a:t>11:59 p.m. Online (in Foundant)</a:t>
            </a:r>
            <a:endParaRPr sz="1400" b="1" dirty="0">
              <a:solidFill>
                <a:schemeClr val="dk1"/>
              </a:solidFill>
            </a:endParaRPr>
          </a:p>
          <a:p>
            <a:pPr marL="0" lvl="0" indent="0" algn="l" rtl="0">
              <a:spcBef>
                <a:spcPts val="1200"/>
              </a:spcBef>
              <a:spcAft>
                <a:spcPts val="0"/>
              </a:spcAft>
              <a:buClr>
                <a:schemeClr val="dk1"/>
              </a:buClr>
              <a:buSzPts val="1100"/>
              <a:buFont typeface="Arial"/>
              <a:buNone/>
            </a:pPr>
            <a:r>
              <a:rPr lang="en" sz="1400" b="1" dirty="0">
                <a:solidFill>
                  <a:schemeClr val="dk1"/>
                </a:solidFill>
              </a:rPr>
              <a:t>CSGP provides general operating support to Duval County arts and cultural organizations that improve quality of life for residents.  </a:t>
            </a:r>
            <a:endParaRPr sz="1400" b="1" dirty="0">
              <a:solidFill>
                <a:schemeClr val="dk1"/>
              </a:solidFill>
            </a:endParaRPr>
          </a:p>
          <a:p>
            <a:pPr marL="0" lvl="0" indent="0" algn="l" rtl="0">
              <a:spcBef>
                <a:spcPts val="1200"/>
              </a:spcBef>
              <a:spcAft>
                <a:spcPts val="0"/>
              </a:spcAft>
              <a:buClr>
                <a:schemeClr val="dk1"/>
              </a:buClr>
              <a:buSzPts val="1100"/>
              <a:buFont typeface="Arial"/>
              <a:buNone/>
            </a:pPr>
            <a:r>
              <a:rPr lang="en" sz="1400" b="1" dirty="0">
                <a:solidFill>
                  <a:schemeClr val="dk1"/>
                </a:solidFill>
              </a:rPr>
              <a:t>CSGP is funded by the City of Jacksonville and administered by the CCGJ.</a:t>
            </a:r>
            <a:endParaRPr sz="1400" b="1" dirty="0">
              <a:solidFill>
                <a:schemeClr val="dk1"/>
              </a:solidFill>
            </a:endParaRPr>
          </a:p>
          <a:p>
            <a:pPr marL="0" lvl="0" indent="0" algn="l" rtl="0">
              <a:spcBef>
                <a:spcPts val="1200"/>
              </a:spcBef>
              <a:spcAft>
                <a:spcPts val="0"/>
              </a:spcAft>
              <a:buClr>
                <a:schemeClr val="dk1"/>
              </a:buClr>
              <a:buSzPts val="1100"/>
              <a:buFont typeface="Arial"/>
              <a:buNone/>
            </a:pPr>
            <a:r>
              <a:rPr lang="en" sz="1400" b="1" dirty="0">
                <a:solidFill>
                  <a:schemeClr val="dk1"/>
                </a:solidFill>
              </a:rPr>
              <a:t>CSGP is governed by Chapter 118, Part 6 of the Ordinance Code of COJ.</a:t>
            </a:r>
            <a:endParaRPr sz="1400" b="1" dirty="0">
              <a:solidFill>
                <a:schemeClr val="dk1"/>
              </a:solidFill>
            </a:endParaRPr>
          </a:p>
          <a:p>
            <a:pPr marL="0" lvl="0" indent="0" algn="l" rtl="0">
              <a:spcBef>
                <a:spcPts val="1200"/>
              </a:spcBef>
              <a:spcAft>
                <a:spcPts val="12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FOUNDANT TIPS</a:t>
            </a:r>
            <a:endParaRPr b="1" dirty="0"/>
          </a:p>
        </p:txBody>
      </p:sp>
      <p:sp>
        <p:nvSpPr>
          <p:cNvPr id="74" name="Google Shape;74;p16"/>
          <p:cNvSpPr txBox="1">
            <a:spLocks noGrp="1"/>
          </p:cNvSpPr>
          <p:nvPr>
            <p:ph type="body" idx="1"/>
          </p:nvPr>
        </p:nvSpPr>
        <p:spPr>
          <a:xfrm>
            <a:off x="311700" y="1102900"/>
            <a:ext cx="8520600" cy="3416400"/>
          </a:xfrm>
          <a:prstGeom prst="rect">
            <a:avLst/>
          </a:prstGeom>
        </p:spPr>
        <p:txBody>
          <a:bodyPr spcFirstLastPara="1" wrap="square" lIns="91425" tIns="91425" rIns="91425" bIns="91425" anchor="t" anchorCtr="0">
            <a:noAutofit/>
          </a:bodyPr>
          <a:lstStyle/>
          <a:p>
            <a:pPr marL="0" lvl="0" indent="0">
              <a:lnSpc>
                <a:spcPct val="100000"/>
              </a:lnSpc>
              <a:buNone/>
            </a:pPr>
            <a:r>
              <a:rPr lang="en-US" sz="1400" b="1" dirty="0">
                <a:solidFill>
                  <a:schemeClr val="dk1"/>
                </a:solidFill>
              </a:rPr>
              <a:t>Foundant Link: </a:t>
            </a:r>
          </a:p>
          <a:p>
            <a:pPr marL="0" lvl="0" indent="0">
              <a:lnSpc>
                <a:spcPct val="100000"/>
              </a:lnSpc>
              <a:buNone/>
            </a:pPr>
            <a:r>
              <a:rPr lang="en-US" sz="1400" b="1" u="sng" dirty="0">
                <a:solidFill>
                  <a:schemeClr val="hlink"/>
                </a:solidFill>
                <a:hlinkClick r:id="rId3"/>
              </a:rPr>
              <a:t>https://www.grantinterface.com/Common/LogOn.aspx?urlkey=culturalcouncil</a:t>
            </a:r>
            <a:endParaRPr lang="en-US" sz="1400" b="1" u="sng" dirty="0">
              <a:solidFill>
                <a:schemeClr val="hlink"/>
              </a:solidFill>
            </a:endParaRPr>
          </a:p>
          <a:p>
            <a:pPr marL="0" lvl="0" indent="0" algn="l" rtl="0">
              <a:lnSpc>
                <a:spcPct val="100000"/>
              </a:lnSpc>
              <a:buNone/>
            </a:pPr>
            <a:endParaRPr lang="en" sz="1400" b="1" dirty="0">
              <a:solidFill>
                <a:srgbClr val="000000"/>
              </a:solidFill>
            </a:endParaRPr>
          </a:p>
          <a:p>
            <a:pPr marL="0" lvl="0" indent="0" algn="l" rtl="0">
              <a:lnSpc>
                <a:spcPct val="100000"/>
              </a:lnSpc>
              <a:spcAft>
                <a:spcPts val="600"/>
              </a:spcAft>
              <a:buNone/>
            </a:pPr>
            <a:r>
              <a:rPr lang="en" sz="1400" b="1" dirty="0">
                <a:solidFill>
                  <a:srgbClr val="000000"/>
                </a:solidFill>
              </a:rPr>
              <a:t>Online application</a:t>
            </a:r>
          </a:p>
          <a:p>
            <a:pPr marL="0" lvl="0" indent="0" algn="l" rtl="0">
              <a:lnSpc>
                <a:spcPct val="100000"/>
              </a:lnSpc>
              <a:spcAft>
                <a:spcPts val="600"/>
              </a:spcAft>
              <a:buNone/>
            </a:pPr>
            <a:r>
              <a:rPr lang="en" sz="1400" b="1" dirty="0">
                <a:solidFill>
                  <a:srgbClr val="000000"/>
                </a:solidFill>
              </a:rPr>
              <a:t>How to begin - Edit Application</a:t>
            </a:r>
            <a:endParaRPr sz="1400" b="1" dirty="0">
              <a:solidFill>
                <a:srgbClr val="000000"/>
              </a:solidFill>
            </a:endParaRPr>
          </a:p>
          <a:p>
            <a:pPr marL="0" lvl="0" indent="0" algn="l" rtl="0">
              <a:lnSpc>
                <a:spcPct val="100000"/>
              </a:lnSpc>
              <a:spcAft>
                <a:spcPts val="600"/>
              </a:spcAft>
              <a:buNone/>
            </a:pPr>
            <a:r>
              <a:rPr lang="en" sz="1400" b="1" dirty="0">
                <a:solidFill>
                  <a:srgbClr val="000000"/>
                </a:solidFill>
              </a:rPr>
              <a:t>Application assigned to person who submitted the LOI</a:t>
            </a:r>
            <a:endParaRPr sz="1400" b="1" dirty="0">
              <a:solidFill>
                <a:srgbClr val="000000"/>
              </a:solidFill>
            </a:endParaRPr>
          </a:p>
          <a:p>
            <a:pPr marL="0" lvl="0" indent="0" algn="l" rtl="0">
              <a:lnSpc>
                <a:spcPct val="100000"/>
              </a:lnSpc>
              <a:spcAft>
                <a:spcPts val="600"/>
              </a:spcAft>
              <a:buNone/>
            </a:pPr>
            <a:r>
              <a:rPr lang="en" sz="1400" b="1" dirty="0">
                <a:solidFill>
                  <a:srgbClr val="000000"/>
                </a:solidFill>
              </a:rPr>
              <a:t>Collaborate Function</a:t>
            </a:r>
            <a:endParaRPr sz="1400" b="1" dirty="0">
              <a:solidFill>
                <a:srgbClr val="000000"/>
              </a:solidFill>
            </a:endParaRPr>
          </a:p>
          <a:p>
            <a:pPr marL="0" lvl="0" indent="0" algn="l" rtl="0">
              <a:lnSpc>
                <a:spcPct val="100000"/>
              </a:lnSpc>
              <a:spcAft>
                <a:spcPts val="600"/>
              </a:spcAft>
              <a:buNone/>
            </a:pPr>
            <a:endParaRPr sz="1400" b="1" dirty="0">
              <a:solidFill>
                <a:srgbClr val="000000"/>
              </a:solidFill>
            </a:endParaRPr>
          </a:p>
          <a:p>
            <a:pPr marL="0" lvl="0" indent="0" algn="l" rtl="0">
              <a:lnSpc>
                <a:spcPct val="100000"/>
              </a:lnSpc>
              <a:spcAft>
                <a:spcPts val="600"/>
              </a:spcAft>
              <a:buNone/>
            </a:pPr>
            <a:r>
              <a:rPr lang="en" sz="1400" b="1" dirty="0">
                <a:solidFill>
                  <a:srgbClr val="000000"/>
                </a:solidFill>
              </a:rPr>
              <a:t>10k characters = 3 pages in Word</a:t>
            </a:r>
            <a:endParaRPr sz="1400" b="1" dirty="0">
              <a:solidFill>
                <a:srgbClr val="000000"/>
              </a:solidFill>
            </a:endParaRPr>
          </a:p>
          <a:p>
            <a:pPr marL="0" lvl="0" indent="0" algn="l" rtl="0">
              <a:lnSpc>
                <a:spcPct val="100000"/>
              </a:lnSpc>
              <a:spcAft>
                <a:spcPts val="600"/>
              </a:spcAft>
              <a:buNone/>
            </a:pPr>
            <a:r>
              <a:rPr lang="en" sz="1400" b="1" dirty="0">
                <a:solidFill>
                  <a:srgbClr val="000000"/>
                </a:solidFill>
              </a:rPr>
              <a:t>Copy and paste </a:t>
            </a:r>
            <a:r>
              <a:rPr lang="en-US" sz="1400" b="1" dirty="0">
                <a:solidFill>
                  <a:srgbClr val="000000"/>
                </a:solidFill>
              </a:rPr>
              <a:t>from Word – NEW:  formatting tools in Foundant</a:t>
            </a:r>
            <a:endParaRPr sz="1400" b="1" dirty="0">
              <a:solidFill>
                <a:srgbClr val="000000"/>
              </a:solidFill>
            </a:endParaRPr>
          </a:p>
          <a:p>
            <a:pPr marL="0" lvl="0" indent="0" algn="l" rtl="0">
              <a:lnSpc>
                <a:spcPct val="100000"/>
              </a:lnSpc>
              <a:spcAft>
                <a:spcPts val="600"/>
              </a:spcAft>
              <a:buNone/>
            </a:pPr>
            <a:r>
              <a:rPr lang="en" sz="1400" b="1" dirty="0">
                <a:solidFill>
                  <a:srgbClr val="000000"/>
                </a:solidFill>
              </a:rPr>
              <a:t>Upload</a:t>
            </a:r>
            <a:endParaRPr sz="1400" b="1"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811" b="1" dirty="0"/>
              <a:t>PANDEMIC/</a:t>
            </a:r>
            <a:r>
              <a:rPr lang="en-US" sz="2811" b="1" dirty="0"/>
              <a:t>ENDEMIC</a:t>
            </a:r>
            <a:endParaRPr sz="2811" b="1" dirty="0"/>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spcBef>
                <a:spcPts val="1200"/>
              </a:spcBef>
              <a:buNone/>
            </a:pPr>
            <a:r>
              <a:rPr lang="en-US" u="sng" dirty="0">
                <a:solidFill>
                  <a:schemeClr val="dk1"/>
                </a:solidFill>
                <a:highlight>
                  <a:srgbClr val="FFFFFF"/>
                </a:highlight>
              </a:rPr>
              <a:t>Coronavirus Pandemic:</a:t>
            </a:r>
          </a:p>
          <a:p>
            <a:pPr marL="0" lvl="0" indent="0">
              <a:spcBef>
                <a:spcPts val="1200"/>
              </a:spcBef>
              <a:buNone/>
            </a:pPr>
            <a:r>
              <a:rPr lang="en-US" dirty="0">
                <a:solidFill>
                  <a:schemeClr val="dk1"/>
                </a:solidFill>
                <a:highlight>
                  <a:srgbClr val="FFFFFF"/>
                </a:highlight>
              </a:rPr>
              <a:t>For the FY2024 application, as applicable, please focus your responses through the lens of the coronavirus pandemic/endemic:</a:t>
            </a:r>
          </a:p>
          <a:p>
            <a:pPr lvl="0">
              <a:spcBef>
                <a:spcPts val="1200"/>
              </a:spcBef>
              <a:buClr>
                <a:schemeClr val="dk1"/>
              </a:buClr>
            </a:pPr>
            <a:r>
              <a:rPr lang="en-US" dirty="0">
                <a:solidFill>
                  <a:schemeClr val="dk1"/>
                </a:solidFill>
                <a:highlight>
                  <a:srgbClr val="FFFFFF"/>
                </a:highlight>
              </a:rPr>
              <a:t>Is there any lingering impact on your organization’s operations, programs, and budget?</a:t>
            </a:r>
          </a:p>
          <a:p>
            <a:pPr lvl="0">
              <a:buClr>
                <a:schemeClr val="dk1"/>
              </a:buClr>
            </a:pPr>
            <a:r>
              <a:rPr lang="en-US" dirty="0">
                <a:solidFill>
                  <a:schemeClr val="dk1"/>
                </a:solidFill>
                <a:highlight>
                  <a:srgbClr val="FFFFFF"/>
                </a:highlight>
              </a:rPr>
              <a:t>What does recovery look like?</a:t>
            </a:r>
          </a:p>
          <a:p>
            <a:pPr marL="0" lvl="0" indent="0" algn="l" rtl="0">
              <a:spcBef>
                <a:spcPts val="1200"/>
              </a:spcBef>
              <a:spcAft>
                <a:spcPts val="0"/>
              </a:spcAft>
              <a:buClr>
                <a:schemeClr val="dk1"/>
              </a:buClr>
              <a:buSzPts val="1100"/>
              <a:buFont typeface="Arial"/>
              <a:buNone/>
            </a:pPr>
            <a:r>
              <a:rPr lang="en" dirty="0">
                <a:solidFill>
                  <a:srgbClr val="222222"/>
                </a:solidFill>
                <a:highlight>
                  <a:srgbClr val="FFFFFF"/>
                </a:highlight>
              </a:rPr>
              <a:t> </a:t>
            </a:r>
            <a:endParaRPr dirty="0">
              <a:solidFill>
                <a:srgbClr val="222222"/>
              </a:solidFill>
              <a:highlight>
                <a:srgbClr val="FFFFFF"/>
              </a:highlight>
            </a:endParaRPr>
          </a:p>
          <a:p>
            <a:pPr marL="0" lvl="0" indent="0" algn="l" rtl="0">
              <a:spcBef>
                <a:spcPts val="120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279427" y="240629"/>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4315"/>
              <a:buFont typeface="Arial"/>
              <a:buNone/>
            </a:pPr>
            <a:r>
              <a:rPr lang="en" sz="3205" b="1" dirty="0"/>
              <a:t>APPLICATION: FORM A - Operating Budget</a:t>
            </a:r>
            <a:r>
              <a:rPr lang="en" sz="3000" b="1" dirty="0"/>
              <a:t> </a:t>
            </a:r>
            <a:endParaRPr dirty="0"/>
          </a:p>
        </p:txBody>
      </p:sp>
      <p:sp>
        <p:nvSpPr>
          <p:cNvPr id="86" name="Google Shape;86;p18"/>
          <p:cNvSpPr txBox="1">
            <a:spLocks noGrp="1"/>
          </p:cNvSpPr>
          <p:nvPr>
            <p:ph type="body" idx="1"/>
          </p:nvPr>
        </p:nvSpPr>
        <p:spPr>
          <a:xfrm>
            <a:off x="623400" y="862019"/>
            <a:ext cx="8520600" cy="3925134"/>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300"/>
              </a:spcAft>
              <a:buNone/>
            </a:pPr>
            <a:r>
              <a:rPr lang="en" sz="1400" b="1" dirty="0">
                <a:solidFill>
                  <a:srgbClr val="000000"/>
                </a:solidFill>
              </a:rPr>
              <a:t>5 Years - operating budget (3 years of actuals, current year, grant period)</a:t>
            </a:r>
            <a:endParaRPr sz="1400" b="1" dirty="0">
              <a:solidFill>
                <a:srgbClr val="000000"/>
              </a:solidFill>
            </a:endParaRPr>
          </a:p>
          <a:p>
            <a:pPr marL="457200" lvl="0" indent="-317500" algn="l" rtl="0">
              <a:lnSpc>
                <a:spcPct val="100000"/>
              </a:lnSpc>
              <a:spcAft>
                <a:spcPts val="300"/>
              </a:spcAft>
              <a:buClr>
                <a:srgbClr val="000000"/>
              </a:buClr>
              <a:buSzPts val="1400"/>
              <a:buChar char="●"/>
            </a:pPr>
            <a:r>
              <a:rPr lang="en" sz="1400" b="1" dirty="0">
                <a:solidFill>
                  <a:srgbClr val="000000"/>
                </a:solidFill>
              </a:rPr>
              <a:t>No in-kind</a:t>
            </a:r>
            <a:endParaRPr sz="1400" b="1" dirty="0">
              <a:solidFill>
                <a:srgbClr val="000000"/>
              </a:solidFill>
            </a:endParaRPr>
          </a:p>
          <a:p>
            <a:pPr marL="457200" lvl="0" indent="-317500" algn="l" rtl="0">
              <a:lnSpc>
                <a:spcPct val="100000"/>
              </a:lnSpc>
              <a:spcAft>
                <a:spcPts val="300"/>
              </a:spcAft>
              <a:buClr>
                <a:srgbClr val="000000"/>
              </a:buClr>
              <a:buSzPts val="1400"/>
              <a:buChar char="●"/>
            </a:pPr>
            <a:r>
              <a:rPr lang="en" sz="1400" b="1" dirty="0">
                <a:solidFill>
                  <a:srgbClr val="000000"/>
                </a:solidFill>
              </a:rPr>
              <a:t>No capital expenses</a:t>
            </a:r>
            <a:endParaRPr sz="1400" b="1" dirty="0">
              <a:solidFill>
                <a:srgbClr val="000000"/>
              </a:solidFill>
            </a:endParaRPr>
          </a:p>
          <a:p>
            <a:pPr marL="457200" lvl="0" indent="-317500" algn="l" rtl="0">
              <a:lnSpc>
                <a:spcPct val="100000"/>
              </a:lnSpc>
              <a:spcAft>
                <a:spcPts val="600"/>
              </a:spcAft>
              <a:buClr>
                <a:srgbClr val="000000"/>
              </a:buClr>
              <a:buSzPts val="1400"/>
              <a:buChar char="●"/>
            </a:pPr>
            <a:r>
              <a:rPr lang="en" sz="1400" b="1" dirty="0">
                <a:solidFill>
                  <a:srgbClr val="000000"/>
                </a:solidFill>
              </a:rPr>
              <a:t>Only income </a:t>
            </a:r>
            <a:r>
              <a:rPr lang="en-US" sz="1400" b="1" dirty="0">
                <a:solidFill>
                  <a:srgbClr val="000000"/>
                </a:solidFill>
              </a:rPr>
              <a:t>from endowment(s)</a:t>
            </a:r>
            <a:endParaRPr sz="1400" b="1" dirty="0">
              <a:solidFill>
                <a:srgbClr val="000000"/>
              </a:solidFill>
            </a:endParaRPr>
          </a:p>
          <a:p>
            <a:pPr marL="0" lvl="0" indent="0" algn="l" rtl="0">
              <a:lnSpc>
                <a:spcPct val="100000"/>
              </a:lnSpc>
              <a:spcAft>
                <a:spcPts val="0"/>
              </a:spcAft>
              <a:buNone/>
            </a:pPr>
            <a:r>
              <a:rPr lang="en" sz="1400" b="1" dirty="0">
                <a:solidFill>
                  <a:srgbClr val="000000"/>
                </a:solidFill>
              </a:rPr>
              <a:t>Present budget on COJ FY - Oct. 1-Sept. 30</a:t>
            </a:r>
          </a:p>
          <a:p>
            <a:pPr marL="0" lvl="0" indent="0" algn="l" rtl="0">
              <a:lnSpc>
                <a:spcPct val="100000"/>
              </a:lnSpc>
              <a:spcAft>
                <a:spcPts val="0"/>
              </a:spcAft>
              <a:buNone/>
            </a:pPr>
            <a:endParaRPr lang="en-US" sz="1400" b="1" dirty="0">
              <a:solidFill>
                <a:srgbClr val="000000"/>
              </a:solidFill>
            </a:endParaRPr>
          </a:p>
          <a:p>
            <a:pPr marL="0" lvl="0" indent="0" algn="l" rtl="0">
              <a:lnSpc>
                <a:spcPct val="100000"/>
              </a:lnSpc>
              <a:spcAft>
                <a:spcPts val="0"/>
              </a:spcAft>
              <a:buNone/>
            </a:pPr>
            <a:r>
              <a:rPr lang="en-US" sz="1400" b="1" dirty="0">
                <a:solidFill>
                  <a:srgbClr val="000000"/>
                </a:solidFill>
              </a:rPr>
              <a:t>What if organization’s approved budget is unbalanced?</a:t>
            </a:r>
            <a:endParaRPr sz="1400" b="1" dirty="0">
              <a:solidFill>
                <a:srgbClr val="000000"/>
              </a:solidFill>
            </a:endParaRPr>
          </a:p>
          <a:p>
            <a:pPr marL="0" lvl="0" indent="0" algn="l" rtl="0">
              <a:lnSpc>
                <a:spcPct val="100000"/>
              </a:lnSpc>
              <a:spcAft>
                <a:spcPts val="0"/>
              </a:spcAft>
              <a:buNone/>
            </a:pPr>
            <a:endParaRPr lang="en" sz="1400" b="1" dirty="0">
              <a:solidFill>
                <a:srgbClr val="000000"/>
              </a:solidFill>
            </a:endParaRPr>
          </a:p>
          <a:p>
            <a:pPr marL="0" lvl="0" indent="0" algn="l" rtl="0">
              <a:lnSpc>
                <a:spcPct val="100000"/>
              </a:lnSpc>
              <a:spcAft>
                <a:spcPts val="300"/>
              </a:spcAft>
              <a:buNone/>
            </a:pPr>
            <a:r>
              <a:rPr lang="en" sz="1400" b="1" dirty="0">
                <a:solidFill>
                  <a:srgbClr val="000000"/>
                </a:solidFill>
              </a:rPr>
              <a:t>REQUEST AMOUNT - 24% or exception; formula at bottom of FORM A</a:t>
            </a:r>
            <a:endParaRPr sz="1400" b="1" dirty="0">
              <a:solidFill>
                <a:srgbClr val="000000"/>
              </a:solidFill>
            </a:endParaRPr>
          </a:p>
          <a:p>
            <a:pPr marL="0" lvl="0" indent="0" algn="l" rtl="0">
              <a:lnSpc>
                <a:spcPct val="100000"/>
              </a:lnSpc>
              <a:spcAft>
                <a:spcPts val="300"/>
              </a:spcAft>
              <a:buNone/>
            </a:pPr>
            <a:r>
              <a:rPr lang="en" sz="1400" b="1" dirty="0">
                <a:solidFill>
                  <a:srgbClr val="000000"/>
                </a:solidFill>
              </a:rPr>
              <a:t>$5,000 or $10,000 cap for first year of operating support </a:t>
            </a:r>
            <a:r>
              <a:rPr lang="en-US" sz="1400" b="1" dirty="0">
                <a:solidFill>
                  <a:srgbClr val="000000"/>
                </a:solidFill>
              </a:rPr>
              <a:t>for organizations not currently-funded</a:t>
            </a:r>
            <a:endParaRPr sz="1400" b="1" dirty="0">
              <a:solidFill>
                <a:srgbClr val="000000"/>
              </a:solidFill>
            </a:endParaRPr>
          </a:p>
          <a:p>
            <a:pPr marL="0" lvl="0" indent="0" algn="l" rtl="0">
              <a:lnSpc>
                <a:spcPct val="100000"/>
              </a:lnSpc>
              <a:spcAft>
                <a:spcPts val="1200"/>
              </a:spcAft>
              <a:buNone/>
            </a:pPr>
            <a:r>
              <a:rPr lang="en" sz="1400" b="1" dirty="0">
                <a:solidFill>
                  <a:srgbClr val="000000"/>
                </a:solidFill>
              </a:rPr>
              <a:t>Funding Levels assigned </a:t>
            </a:r>
            <a:r>
              <a:rPr lang="en-US" sz="1400" b="1" dirty="0">
                <a:solidFill>
                  <a:srgbClr val="000000"/>
                </a:solidFill>
              </a:rPr>
              <a:t>based on average revenue for three completed fiscal years:</a:t>
            </a:r>
          </a:p>
          <a:p>
            <a:pPr marL="0" lvl="0" indent="0" algn="l" rtl="0">
              <a:lnSpc>
                <a:spcPct val="100000"/>
              </a:lnSpc>
              <a:spcAft>
                <a:spcPts val="1200"/>
              </a:spcAft>
              <a:buNone/>
            </a:pPr>
            <a:r>
              <a:rPr lang="en-US" sz="1400" b="1" dirty="0">
                <a:solidFill>
                  <a:srgbClr val="000000"/>
                </a:solidFill>
              </a:rPr>
              <a:t>LEVEL ONE: $1 million</a:t>
            </a:r>
          </a:p>
          <a:p>
            <a:pPr marL="0" lvl="0" indent="0" algn="l" rtl="0">
              <a:lnSpc>
                <a:spcPct val="100000"/>
              </a:lnSpc>
              <a:spcAft>
                <a:spcPts val="1200"/>
              </a:spcAft>
              <a:buNone/>
            </a:pPr>
            <a:r>
              <a:rPr lang="en-US" sz="1400" b="1" dirty="0">
                <a:solidFill>
                  <a:srgbClr val="000000"/>
                </a:solidFill>
              </a:rPr>
              <a:t>LEVEL TWO:  $250,000-$999,999</a:t>
            </a:r>
          </a:p>
          <a:p>
            <a:pPr marL="0" lvl="0" indent="0" algn="l" rtl="0">
              <a:lnSpc>
                <a:spcPct val="100000"/>
              </a:lnSpc>
              <a:spcAft>
                <a:spcPts val="1200"/>
              </a:spcAft>
              <a:buNone/>
            </a:pPr>
            <a:r>
              <a:rPr lang="en-US" sz="1400" b="1" dirty="0">
                <a:solidFill>
                  <a:srgbClr val="000000"/>
                </a:solidFill>
              </a:rPr>
              <a:t>LEVEL THREE:  Less than $250,000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33216" y="229872"/>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000000"/>
                </a:solidFill>
              </a:rPr>
              <a:t>APPLICATIO</a:t>
            </a:r>
            <a:r>
              <a:rPr lang="en-US" b="1" dirty="0">
                <a:solidFill>
                  <a:srgbClr val="000000"/>
                </a:solidFill>
              </a:rPr>
              <a:t>N: </a:t>
            </a:r>
            <a:r>
              <a:rPr lang="en" b="1" dirty="0">
                <a:solidFill>
                  <a:srgbClr val="000000"/>
                </a:solidFill>
              </a:rPr>
              <a:t>FORM B - Grant Budget</a:t>
            </a:r>
            <a:endParaRPr b="1" dirty="0">
              <a:solidFill>
                <a:srgbClr val="000000"/>
              </a:solidFill>
            </a:endParaRPr>
          </a:p>
        </p:txBody>
      </p:sp>
      <p:sp>
        <p:nvSpPr>
          <p:cNvPr id="92" name="Google Shape;92;p19"/>
          <p:cNvSpPr txBox="1">
            <a:spLocks noGrp="1"/>
          </p:cNvSpPr>
          <p:nvPr>
            <p:ph type="body" idx="1"/>
          </p:nvPr>
        </p:nvSpPr>
        <p:spPr>
          <a:xfrm>
            <a:off x="849582" y="905049"/>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b="1" dirty="0">
                <a:solidFill>
                  <a:srgbClr val="000000"/>
                </a:solidFill>
              </a:rPr>
              <a:t>Transfer eligible request amount from FORM A</a:t>
            </a:r>
            <a:endParaRPr b="1" dirty="0">
              <a:solidFill>
                <a:srgbClr val="000000"/>
              </a:solidFill>
            </a:endParaRPr>
          </a:p>
          <a:p>
            <a:pPr marL="0" lvl="0" indent="0" algn="l" rtl="0">
              <a:spcBef>
                <a:spcPts val="1200"/>
              </a:spcBef>
              <a:spcAft>
                <a:spcPts val="0"/>
              </a:spcAft>
              <a:buNone/>
            </a:pPr>
            <a:r>
              <a:rPr lang="en" b="1" dirty="0">
                <a:solidFill>
                  <a:srgbClr val="000000"/>
                </a:solidFill>
              </a:rPr>
              <a:t>Grant request budget ONLY</a:t>
            </a:r>
            <a:endParaRPr b="1" dirty="0">
              <a:solidFill>
                <a:srgbClr val="000000"/>
              </a:solidFill>
            </a:endParaRPr>
          </a:p>
          <a:p>
            <a:pPr marL="0" lvl="0" indent="0" algn="l" rtl="0">
              <a:spcBef>
                <a:spcPts val="1200"/>
              </a:spcBef>
              <a:spcAft>
                <a:spcPts val="0"/>
              </a:spcAft>
              <a:buNone/>
            </a:pPr>
            <a:r>
              <a:rPr lang="en" b="1" dirty="0">
                <a:solidFill>
                  <a:srgbClr val="000000"/>
                </a:solidFill>
              </a:rPr>
              <a:t>Allowable expenses - see list in guidelines</a:t>
            </a:r>
            <a:endParaRPr b="1" dirty="0">
              <a:solidFill>
                <a:srgbClr val="000000"/>
              </a:solidFill>
            </a:endParaRPr>
          </a:p>
          <a:p>
            <a:pPr marL="0" lvl="0" indent="0" algn="l" rtl="0">
              <a:spcBef>
                <a:spcPts val="1200"/>
              </a:spcBef>
              <a:spcAft>
                <a:spcPts val="0"/>
              </a:spcAft>
              <a:buNone/>
            </a:pPr>
            <a:r>
              <a:rPr lang="en" b="1" dirty="0">
                <a:solidFill>
                  <a:srgbClr val="000000"/>
                </a:solidFill>
              </a:rPr>
              <a:t>Grant funds must be used in Duval County</a:t>
            </a:r>
            <a:endParaRPr b="1" dirty="0">
              <a:solidFill>
                <a:srgbClr val="000000"/>
              </a:solidFill>
            </a:endParaRPr>
          </a:p>
          <a:p>
            <a:pPr marL="0" lvl="0" indent="0" algn="l" rtl="0">
              <a:spcBef>
                <a:spcPts val="1200"/>
              </a:spcBef>
              <a:spcAft>
                <a:spcPts val="0"/>
              </a:spcAft>
              <a:buNone/>
            </a:pPr>
            <a:r>
              <a:rPr lang="en" b="1" dirty="0">
                <a:solidFill>
                  <a:srgbClr val="000000"/>
                </a:solidFill>
              </a:rPr>
              <a:t>Complete bottom section - Percentage of expense paid for by CSGP</a:t>
            </a:r>
            <a:endParaRPr b="1" dirty="0">
              <a:solidFill>
                <a:srgbClr val="000000"/>
              </a:solidFill>
            </a:endParaRPr>
          </a:p>
          <a:p>
            <a:pPr marL="0" lvl="0" indent="0" algn="l" rtl="0">
              <a:spcBef>
                <a:spcPts val="1200"/>
              </a:spcBef>
              <a:spcAft>
                <a:spcPts val="0"/>
              </a:spcAft>
              <a:buNone/>
            </a:pPr>
            <a:r>
              <a:rPr lang="en" b="1" dirty="0">
                <a:solidFill>
                  <a:srgbClr val="000000"/>
                </a:solidFill>
              </a:rPr>
              <a:t>Keep it simple - limit line items; means easier tracking/reporting</a:t>
            </a:r>
            <a:endParaRPr b="1" dirty="0">
              <a:solidFill>
                <a:srgbClr val="000000"/>
              </a:solidFill>
            </a:endParaRPr>
          </a:p>
          <a:p>
            <a:pPr marL="0" lvl="0" indent="0" algn="l" rtl="0">
              <a:spcBef>
                <a:spcPts val="1200"/>
              </a:spcBef>
              <a:spcAft>
                <a:spcPts val="0"/>
              </a:spcAft>
              <a:buNone/>
            </a:pPr>
            <a:endParaRPr b="1" dirty="0">
              <a:solidFill>
                <a:srgbClr val="000000"/>
              </a:solidFill>
            </a:endParaRPr>
          </a:p>
          <a:p>
            <a:pPr marL="0" lvl="0" indent="0" algn="l" rtl="0">
              <a:spcBef>
                <a:spcPts val="1200"/>
              </a:spcBef>
              <a:spcAft>
                <a:spcPts val="0"/>
              </a:spcAft>
              <a:buNone/>
            </a:pPr>
            <a:r>
              <a:rPr lang="en" b="1" dirty="0">
                <a:solidFill>
                  <a:srgbClr val="000000"/>
                </a:solidFill>
              </a:rPr>
              <a:t>Use whole numbers on both forms</a:t>
            </a:r>
            <a:endParaRPr b="1" dirty="0">
              <a:solidFill>
                <a:srgbClr val="000000"/>
              </a:solidFill>
            </a:endParaRPr>
          </a:p>
          <a:p>
            <a:pPr marL="0" lvl="0" indent="0" algn="l" rtl="0">
              <a:spcBef>
                <a:spcPts val="1200"/>
              </a:spcBef>
              <a:spcAft>
                <a:spcPts val="0"/>
              </a:spcAft>
              <a:buClr>
                <a:schemeClr val="dk1"/>
              </a:buClr>
              <a:buSzPct val="61111"/>
              <a:buFont typeface="Arial"/>
              <a:buNone/>
            </a:pPr>
            <a:r>
              <a:rPr lang="en" b="1" dirty="0">
                <a:solidFill>
                  <a:srgbClr val="000000"/>
                </a:solidFill>
              </a:rPr>
              <a:t>Describe “program costs” and “other expenses”</a:t>
            </a:r>
            <a:endParaRPr b="1" dirty="0">
              <a:solidFill>
                <a:srgbClr val="000000"/>
              </a:solidFill>
            </a:endParaRPr>
          </a:p>
          <a:p>
            <a:pPr marL="0" lvl="0" indent="0" algn="l" rtl="0">
              <a:spcBef>
                <a:spcPts val="12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a:t>APPLICATION: Narrative</a:t>
            </a:r>
            <a:endParaRPr b="1" dirty="0"/>
          </a:p>
          <a:p>
            <a:pPr marL="0" lvl="0" indent="0" algn="l" rtl="0">
              <a:spcBef>
                <a:spcPts val="0"/>
              </a:spcBef>
              <a:spcAft>
                <a:spcPts val="0"/>
              </a:spcAft>
              <a:buNone/>
            </a:pPr>
            <a:endParaRPr dirty="0"/>
          </a:p>
        </p:txBody>
      </p:sp>
      <p:sp>
        <p:nvSpPr>
          <p:cNvPr id="122" name="Google Shape;12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b="1" dirty="0">
                <a:solidFill>
                  <a:schemeClr val="tx1"/>
                </a:solidFill>
                <a:latin typeface="+mn-lt"/>
              </a:rPr>
              <a:t>EVALUATION CRITERIA</a:t>
            </a:r>
            <a:endParaRPr b="1" dirty="0">
              <a:solidFill>
                <a:schemeClr val="tx1"/>
              </a:solidFill>
              <a:latin typeface="+mn-lt"/>
            </a:endParaRPr>
          </a:p>
          <a:p>
            <a:pPr marL="0" lvl="0" indent="0" algn="l" rtl="0">
              <a:spcBef>
                <a:spcPts val="1200"/>
              </a:spcBef>
              <a:spcAft>
                <a:spcPts val="0"/>
              </a:spcAft>
              <a:buClr>
                <a:schemeClr val="dk1"/>
              </a:buClr>
              <a:buSzPct val="100000"/>
              <a:buFont typeface="Arial"/>
              <a:buNone/>
            </a:pPr>
            <a:r>
              <a:rPr lang="en" sz="1100" b="1" dirty="0">
                <a:solidFill>
                  <a:schemeClr val="tx1"/>
                </a:solidFill>
                <a:latin typeface="+mn-lt"/>
              </a:rPr>
              <a:t>·</a:t>
            </a:r>
            <a:r>
              <a:rPr lang="en" sz="700" b="1" dirty="0">
                <a:solidFill>
                  <a:schemeClr val="tx1"/>
                </a:solidFill>
                <a:latin typeface="+mn-lt"/>
                <a:ea typeface="Times New Roman"/>
                <a:cs typeface="Times New Roman"/>
                <a:sym typeface="Times New Roman"/>
              </a:rPr>
              <a:t>         </a:t>
            </a:r>
            <a:r>
              <a:rPr lang="en" sz="1439" b="1" dirty="0">
                <a:solidFill>
                  <a:schemeClr val="tx1"/>
                </a:solidFill>
                <a:latin typeface="+mn-lt"/>
              </a:rPr>
              <a:t>Chapter 118, Part 6</a:t>
            </a:r>
            <a:endParaRPr sz="1439" b="1" dirty="0">
              <a:solidFill>
                <a:schemeClr val="tx1"/>
              </a:solidFill>
              <a:latin typeface="+mn-lt"/>
            </a:endParaRPr>
          </a:p>
          <a:p>
            <a:pPr marL="341313" lvl="0" indent="0" algn="l" rtl="0">
              <a:spcBef>
                <a:spcPts val="1200"/>
              </a:spcBef>
              <a:spcAft>
                <a:spcPts val="0"/>
              </a:spcAft>
              <a:buClr>
                <a:schemeClr val="dk1"/>
              </a:buClr>
              <a:buSzPct val="76413"/>
              <a:buFont typeface="Arial"/>
              <a:buNone/>
              <a:tabLst>
                <a:tab pos="460375" algn="l"/>
              </a:tabLst>
            </a:pPr>
            <a:r>
              <a:rPr lang="en" sz="1439" b="1" dirty="0">
                <a:solidFill>
                  <a:schemeClr val="tx1"/>
                </a:solidFill>
                <a:latin typeface="+mn-lt"/>
                <a:ea typeface="Courier New"/>
                <a:cs typeface="Courier New"/>
                <a:sym typeface="Courier New"/>
              </a:rPr>
              <a:t>o</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Sec. 118.608. - Criteria for judging applicants for cultural service grants.</a:t>
            </a:r>
            <a:endParaRPr sz="1439" b="1" dirty="0">
              <a:solidFill>
                <a:schemeClr val="tx1"/>
              </a:solidFill>
              <a:latin typeface="+mn-lt"/>
            </a:endParaRPr>
          </a:p>
          <a:p>
            <a:pPr marL="573088"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All applicants to the Cultural Service Grant Program will be evaluated based on the following criteria:</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(a)   Quality of programs;</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(b)   Community outreach and service to culturally diverse populations;</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(c)   Management capability of board and staff;</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(d)   Community impact;</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(e)   Need for the organization in the community; and</a:t>
            </a:r>
            <a:endParaRPr sz="1439" b="1" dirty="0">
              <a:solidFill>
                <a:schemeClr val="tx1"/>
              </a:solidFill>
              <a:latin typeface="+mn-lt"/>
            </a:endParaRPr>
          </a:p>
          <a:p>
            <a:pPr marL="1371600" lvl="0" indent="0" algn="l" rtl="0">
              <a:spcBef>
                <a:spcPts val="1200"/>
              </a:spcBef>
              <a:spcAft>
                <a:spcPts val="0"/>
              </a:spcAft>
              <a:buClr>
                <a:schemeClr val="dk1"/>
              </a:buClr>
              <a:buSzPct val="76413"/>
              <a:buFont typeface="Arial"/>
              <a:buNone/>
            </a:pPr>
            <a:r>
              <a:rPr lang="en" sz="1439" b="1" dirty="0">
                <a:solidFill>
                  <a:schemeClr val="tx1"/>
                </a:solidFill>
                <a:latin typeface="+mn-lt"/>
              </a:rPr>
              <a:t>§</a:t>
            </a:r>
            <a:r>
              <a:rPr lang="en" sz="1439" b="1" dirty="0">
                <a:solidFill>
                  <a:schemeClr val="tx1"/>
                </a:solidFill>
                <a:latin typeface="+mn-lt"/>
                <a:ea typeface="Times New Roman"/>
                <a:cs typeface="Times New Roman"/>
                <a:sym typeface="Times New Roman"/>
              </a:rPr>
              <a:t>  </a:t>
            </a:r>
            <a:r>
              <a:rPr lang="en" sz="1439" b="1" dirty="0">
                <a:solidFill>
                  <a:schemeClr val="tx1"/>
                </a:solidFill>
                <a:latin typeface="+mn-lt"/>
              </a:rPr>
              <a:t>(f)    Exploration of innovative ideas and programming. </a:t>
            </a:r>
            <a:endParaRPr sz="1439" b="1" dirty="0">
              <a:solidFill>
                <a:schemeClr val="tx1"/>
              </a:solidFill>
              <a:latin typeface="+mn-lt"/>
            </a:endParaRPr>
          </a:p>
          <a:p>
            <a:pPr marL="0" lvl="0" indent="0" algn="l" rtl="0">
              <a:spcBef>
                <a:spcPts val="1200"/>
              </a:spcBef>
              <a:spcAft>
                <a:spcPts val="1200"/>
              </a:spcAft>
              <a:buNone/>
            </a:pPr>
            <a:endParaRPr b="1"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1519</Words>
  <Application>Microsoft Office PowerPoint</Application>
  <PresentationFormat>On-screen Show (16:9)</PresentationFormat>
  <Paragraphs>198</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Courier New</vt:lpstr>
      <vt:lpstr>Times New Roman</vt:lpstr>
      <vt:lpstr>Simple Light</vt:lpstr>
      <vt:lpstr>PowerPoint Presentation</vt:lpstr>
      <vt:lpstr>WELCOME</vt:lpstr>
      <vt:lpstr>MISC</vt:lpstr>
      <vt:lpstr>APPLICATION DEADLINE </vt:lpstr>
      <vt:lpstr>FOUNDANT TIPS</vt:lpstr>
      <vt:lpstr>PANDEMIC/ENDEMIC</vt:lpstr>
      <vt:lpstr>APPLICATION: FORM A - Operating Budget </vt:lpstr>
      <vt:lpstr>APPLICATION: FORM B - Grant Budget</vt:lpstr>
      <vt:lpstr>APPLICATION: Narrative </vt:lpstr>
      <vt:lpstr>APPLICATION TIPS</vt:lpstr>
      <vt:lpstr>APPLICATION - CSGP Objectives</vt:lpstr>
      <vt:lpstr>APPLICATION - Support Materials </vt:lpstr>
      <vt:lpstr>APPLICATION - Certification</vt:lpstr>
      <vt:lpstr>CSGP COMMITTEE</vt:lpstr>
      <vt:lpstr>CSGP COMMITTEE</vt:lpstr>
      <vt:lpstr>SCORING</vt:lpstr>
      <vt:lpstr>SCORING MATRIX</vt:lpstr>
      <vt:lpstr>ON-SITES</vt:lpstr>
      <vt:lpstr>HEARINGS</vt:lpstr>
      <vt:lpstr>HEARING PROCEDURE</vt:lpstr>
      <vt:lpstr>APPEAL PROCESS</vt:lpstr>
      <vt:lpstr>MORE DATES</vt:lpstr>
      <vt:lpstr>ADVOCACY</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Palmer</dc:creator>
  <cp:lastModifiedBy>John Poage</cp:lastModifiedBy>
  <cp:revision>22</cp:revision>
  <dcterms:modified xsi:type="dcterms:W3CDTF">2023-04-26T21:37:54Z</dcterms:modified>
</cp:coreProperties>
</file>