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DC51EF8-2337-4FAC-8E9F-F0FF9E13ADAE}">
  <a:tblStyle styleId="{8DC51EF8-2337-4FAC-8E9F-F0FF9E13ADA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730"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95458939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d460c3f6f9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d460c3f6f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d460c3f6f9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d460c3f6f9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d460c3f6f9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d460c3f6f9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d460c3f6f9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d460c3f6f9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d460c3f6f9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d460c3f6f9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d460c3f6f9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d460c3f6f9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d460c3f6f9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d460c3f6f9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d460c3f6f9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d460c3f6f9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d460c3f6f9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d460c3f6f9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d460c3f6f9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d460c3f6f9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d460c3f6f9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d460c3f6f9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d460c3f6f9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d460c3f6f9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d460c3f6f9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d460c3f6f9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d460c3f6f9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d460c3f6f9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d460c3f6f9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d460c3f6f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d460c3f6f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d460c3f6f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d460c3f6f9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d460c3f6f9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d460c3f6f9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d460c3f6f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d460c3f6f9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d460c3f6f9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d460c3f6f9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d460c3f6f9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d460c3f6f9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d460c3f6f9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apalmer@culturalcouncil.org"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hyperlink" Target="mailto:ashley@culturalcouncil.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rantinterface.com/Common/LogOn.aspx?urlkey=culturalcounci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55" name="Google Shape;55;p13"/>
          <p:cNvSpPr txBox="1">
            <a:spLocks noGrp="1"/>
          </p:cNvSpPr>
          <p:nvPr>
            <p:ph type="subTitle" idx="1"/>
          </p:nvPr>
        </p:nvSpPr>
        <p:spPr>
          <a:xfrm>
            <a:off x="311700" y="2834125"/>
            <a:ext cx="8520600" cy="1349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sz="3000" b="1" dirty="0">
              <a:solidFill>
                <a:srgbClr val="000000"/>
              </a:solidFill>
            </a:endParaRPr>
          </a:p>
          <a:p>
            <a:pPr marL="0" lvl="0" indent="0" algn="ctr" rtl="0">
              <a:spcBef>
                <a:spcPts val="0"/>
              </a:spcBef>
              <a:spcAft>
                <a:spcPts val="0"/>
              </a:spcAft>
              <a:buNone/>
            </a:pPr>
            <a:r>
              <a:rPr lang="en" sz="3000" b="1" dirty="0">
                <a:solidFill>
                  <a:srgbClr val="000000"/>
                </a:solidFill>
              </a:rPr>
              <a:t>2022-2023 CSGP APPLICATION WORKSHOP</a:t>
            </a:r>
            <a:endParaRPr sz="3000" b="1" dirty="0">
              <a:solidFill>
                <a:srgbClr val="000000"/>
              </a:solidFill>
            </a:endParaRPr>
          </a:p>
        </p:txBody>
      </p:sp>
      <p:pic>
        <p:nvPicPr>
          <p:cNvPr id="56" name="Google Shape;56;p13"/>
          <p:cNvPicPr preferRelativeResize="0"/>
          <p:nvPr/>
        </p:nvPicPr>
        <p:blipFill>
          <a:blip r:embed="rId3">
            <a:alphaModFix/>
          </a:blip>
          <a:stretch>
            <a:fillRect/>
          </a:stretch>
        </p:blipFill>
        <p:spPr>
          <a:xfrm>
            <a:off x="1933575" y="744575"/>
            <a:ext cx="5276850" cy="2052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a:t>APPLICATION - Narrative</a:t>
            </a:r>
            <a:endParaRPr b="1"/>
          </a:p>
          <a:p>
            <a:pPr marL="0" lvl="0" indent="0" algn="l" rtl="0">
              <a:spcBef>
                <a:spcPts val="0"/>
              </a:spcBef>
              <a:spcAft>
                <a:spcPts val="0"/>
              </a:spcAft>
              <a:buNone/>
            </a:pPr>
            <a:endParaRPr/>
          </a:p>
        </p:txBody>
      </p:sp>
      <p:sp>
        <p:nvSpPr>
          <p:cNvPr id="110" name="Google Shape;110;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b="1" dirty="0">
                <a:solidFill>
                  <a:srgbClr val="000000"/>
                </a:solidFill>
              </a:rPr>
              <a:t>EVALUATION CRITERIA</a:t>
            </a:r>
            <a:endParaRPr b="1" dirty="0">
              <a:solidFill>
                <a:srgbClr val="000000"/>
              </a:solidFill>
            </a:endParaRPr>
          </a:p>
          <a:p>
            <a:pPr marL="0" lvl="0" indent="0" algn="l" rtl="0">
              <a:spcBef>
                <a:spcPts val="1200"/>
              </a:spcBef>
              <a:spcAft>
                <a:spcPts val="0"/>
              </a:spcAft>
              <a:buClr>
                <a:schemeClr val="dk1"/>
              </a:buClr>
              <a:buSzPct val="100000"/>
              <a:buFont typeface="Arial"/>
              <a:buNone/>
            </a:pPr>
            <a:r>
              <a:rPr lang="en" sz="1100" dirty="0">
                <a:solidFill>
                  <a:srgbClr val="000000"/>
                </a:solidFill>
              </a:rPr>
              <a:t>·</a:t>
            </a:r>
            <a:r>
              <a:rPr lang="en" sz="700" dirty="0">
                <a:solidFill>
                  <a:srgbClr val="000000"/>
                </a:solidFill>
                <a:latin typeface="Times New Roman"/>
                <a:ea typeface="Times New Roman"/>
                <a:cs typeface="Times New Roman"/>
                <a:sym typeface="Times New Roman"/>
              </a:rPr>
              <a:t>         </a:t>
            </a:r>
            <a:r>
              <a:rPr lang="en" sz="1439" b="1" dirty="0">
                <a:solidFill>
                  <a:srgbClr val="000000"/>
                </a:solidFill>
              </a:rPr>
              <a:t>Chapter 118, Part 6</a:t>
            </a:r>
            <a:endParaRPr sz="1439" b="1" dirty="0">
              <a:solidFill>
                <a:srgbClr val="000000"/>
              </a:solidFill>
            </a:endParaRPr>
          </a:p>
          <a:p>
            <a:pPr marL="914400" lvl="0" indent="0" algn="l" rtl="0">
              <a:spcBef>
                <a:spcPts val="1200"/>
              </a:spcBef>
              <a:spcAft>
                <a:spcPts val="0"/>
              </a:spcAft>
              <a:buClr>
                <a:schemeClr val="dk1"/>
              </a:buClr>
              <a:buSzPct val="76413"/>
              <a:buFont typeface="Arial"/>
              <a:buNone/>
            </a:pPr>
            <a:r>
              <a:rPr lang="en" sz="1439" b="1" dirty="0">
                <a:solidFill>
                  <a:srgbClr val="000000"/>
                </a:solidFill>
              </a:rPr>
              <a:t>o   Sec. 118.608. - Criteria for judging applicants for cultural service grants.</a:t>
            </a:r>
            <a:endParaRPr sz="1439" b="1" dirty="0">
              <a:solidFill>
                <a:srgbClr val="000000"/>
              </a:solidFill>
            </a:endParaRPr>
          </a:p>
          <a:p>
            <a:pPr marL="1371600" lvl="0" indent="0" algn="l" rtl="0">
              <a:spcBef>
                <a:spcPts val="1200"/>
              </a:spcBef>
              <a:spcAft>
                <a:spcPts val="0"/>
              </a:spcAft>
              <a:buClr>
                <a:schemeClr val="dk1"/>
              </a:buClr>
              <a:buSzPct val="76413"/>
              <a:buFont typeface="Arial"/>
              <a:buNone/>
            </a:pPr>
            <a:r>
              <a:rPr lang="en" sz="1439" b="1" dirty="0">
                <a:solidFill>
                  <a:srgbClr val="000000"/>
                </a:solidFill>
              </a:rPr>
              <a:t>§  All applicants to the Cultural Service Grant Program will be evaluated based on the following criteria:</a:t>
            </a:r>
            <a:endParaRPr sz="1439" b="1" dirty="0">
              <a:solidFill>
                <a:srgbClr val="000000"/>
              </a:solidFill>
            </a:endParaRPr>
          </a:p>
          <a:p>
            <a:pPr marL="1371600" lvl="0" indent="0" algn="l" rtl="0">
              <a:spcBef>
                <a:spcPts val="1200"/>
              </a:spcBef>
              <a:spcAft>
                <a:spcPts val="0"/>
              </a:spcAft>
              <a:buClr>
                <a:schemeClr val="dk1"/>
              </a:buClr>
              <a:buSzPct val="76413"/>
              <a:buFont typeface="Arial"/>
              <a:buNone/>
            </a:pPr>
            <a:r>
              <a:rPr lang="en" sz="1439" b="1" dirty="0">
                <a:solidFill>
                  <a:srgbClr val="000000"/>
                </a:solidFill>
              </a:rPr>
              <a:t>§  (a)    	Quality of programs;</a:t>
            </a:r>
            <a:endParaRPr sz="1439" b="1" dirty="0">
              <a:solidFill>
                <a:srgbClr val="000000"/>
              </a:solidFill>
            </a:endParaRPr>
          </a:p>
          <a:p>
            <a:pPr marL="1371600" lvl="0" indent="0" algn="l" rtl="0">
              <a:spcBef>
                <a:spcPts val="1200"/>
              </a:spcBef>
              <a:spcAft>
                <a:spcPts val="0"/>
              </a:spcAft>
              <a:buClr>
                <a:schemeClr val="dk1"/>
              </a:buClr>
              <a:buSzPct val="76413"/>
              <a:buFont typeface="Arial"/>
              <a:buNone/>
            </a:pPr>
            <a:r>
              <a:rPr lang="en" sz="1439" b="1" dirty="0">
                <a:solidFill>
                  <a:srgbClr val="000000"/>
                </a:solidFill>
              </a:rPr>
              <a:t>§  (b)    	Community outreach and service to culturally diverse populations;</a:t>
            </a:r>
            <a:endParaRPr sz="1439" b="1" dirty="0">
              <a:solidFill>
                <a:srgbClr val="000000"/>
              </a:solidFill>
            </a:endParaRPr>
          </a:p>
          <a:p>
            <a:pPr marL="1371600" lvl="0" indent="0" algn="l" rtl="0">
              <a:spcBef>
                <a:spcPts val="1200"/>
              </a:spcBef>
              <a:spcAft>
                <a:spcPts val="0"/>
              </a:spcAft>
              <a:buClr>
                <a:schemeClr val="dk1"/>
              </a:buClr>
              <a:buSzPct val="76413"/>
              <a:buFont typeface="Arial"/>
              <a:buNone/>
            </a:pPr>
            <a:r>
              <a:rPr lang="en" sz="1439" b="1" dirty="0">
                <a:solidFill>
                  <a:srgbClr val="000000"/>
                </a:solidFill>
              </a:rPr>
              <a:t>§  (c)    	Management capability of board and staff;</a:t>
            </a:r>
            <a:endParaRPr sz="1439" b="1" dirty="0">
              <a:solidFill>
                <a:srgbClr val="000000"/>
              </a:solidFill>
            </a:endParaRPr>
          </a:p>
          <a:p>
            <a:pPr marL="1371600" lvl="0" indent="0" algn="l" rtl="0">
              <a:spcBef>
                <a:spcPts val="1200"/>
              </a:spcBef>
              <a:spcAft>
                <a:spcPts val="0"/>
              </a:spcAft>
              <a:buClr>
                <a:schemeClr val="dk1"/>
              </a:buClr>
              <a:buSzPct val="76413"/>
              <a:buFont typeface="Arial"/>
              <a:buNone/>
            </a:pPr>
            <a:r>
              <a:rPr lang="en" sz="1439" b="1" dirty="0">
                <a:solidFill>
                  <a:srgbClr val="000000"/>
                </a:solidFill>
              </a:rPr>
              <a:t>§  (d)    	Community impact;</a:t>
            </a:r>
            <a:endParaRPr sz="1439" b="1" dirty="0">
              <a:solidFill>
                <a:srgbClr val="000000"/>
              </a:solidFill>
            </a:endParaRPr>
          </a:p>
          <a:p>
            <a:pPr marL="1371600" lvl="0" indent="0" algn="l" rtl="0">
              <a:spcBef>
                <a:spcPts val="1200"/>
              </a:spcBef>
              <a:spcAft>
                <a:spcPts val="0"/>
              </a:spcAft>
              <a:buClr>
                <a:schemeClr val="dk1"/>
              </a:buClr>
              <a:buSzPct val="76413"/>
              <a:buFont typeface="Arial"/>
              <a:buNone/>
            </a:pPr>
            <a:r>
              <a:rPr lang="en" sz="1439" b="1" dirty="0">
                <a:solidFill>
                  <a:srgbClr val="000000"/>
                </a:solidFill>
              </a:rPr>
              <a:t>§  (e)    	Need for the organization in the community; and</a:t>
            </a:r>
            <a:endParaRPr sz="1439" b="1" dirty="0">
              <a:solidFill>
                <a:srgbClr val="000000"/>
              </a:solidFill>
            </a:endParaRPr>
          </a:p>
          <a:p>
            <a:pPr marL="1371600" lvl="0" indent="0" algn="l" rtl="0">
              <a:spcBef>
                <a:spcPts val="1200"/>
              </a:spcBef>
              <a:spcAft>
                <a:spcPts val="0"/>
              </a:spcAft>
              <a:buClr>
                <a:schemeClr val="dk1"/>
              </a:buClr>
              <a:buSzPct val="76413"/>
              <a:buFont typeface="Arial"/>
              <a:buNone/>
            </a:pPr>
            <a:r>
              <a:rPr lang="en" sz="1439" b="1" dirty="0">
                <a:solidFill>
                  <a:srgbClr val="000000"/>
                </a:solidFill>
              </a:rPr>
              <a:t>§  (f)    		Exploration of innovative ideas and programming. </a:t>
            </a:r>
            <a:endParaRPr sz="1439" b="1" dirty="0">
              <a:solidFill>
                <a:srgbClr val="000000"/>
              </a:solidFill>
            </a:endParaRPr>
          </a:p>
          <a:p>
            <a:pPr marL="0" lvl="0" indent="0" algn="l" rtl="0">
              <a:spcBef>
                <a:spcPts val="1200"/>
              </a:spcBef>
              <a:spcAft>
                <a:spcPts val="1200"/>
              </a:spcAft>
              <a:buNone/>
            </a:pPr>
            <a:endParaRP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APPLICATION TIPS</a:t>
            </a:r>
            <a:endParaRPr sz="2820" b="1"/>
          </a:p>
        </p:txBody>
      </p:sp>
      <p:sp>
        <p:nvSpPr>
          <p:cNvPr id="116" name="Google Shape;116;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1018"/>
              <a:buNone/>
            </a:pPr>
            <a:r>
              <a:rPr lang="en" sz="1500" b="1" dirty="0">
                <a:solidFill>
                  <a:srgbClr val="000000"/>
                </a:solidFill>
              </a:rPr>
              <a:t>The narrative questions are composed of scoring statements that address the evaluation criteria </a:t>
            </a:r>
            <a:endParaRPr sz="1500" b="1" dirty="0">
              <a:solidFill>
                <a:srgbClr val="000000"/>
              </a:solidFill>
            </a:endParaRPr>
          </a:p>
          <a:p>
            <a:pPr marL="0" lvl="0" indent="0" algn="l" rtl="0">
              <a:spcBef>
                <a:spcPts val="1200"/>
              </a:spcBef>
              <a:spcAft>
                <a:spcPts val="0"/>
              </a:spcAft>
              <a:buSzPts val="1018"/>
              <a:buNone/>
            </a:pPr>
            <a:r>
              <a:rPr lang="en" sz="1500" b="1" dirty="0">
                <a:solidFill>
                  <a:srgbClr val="000000"/>
                </a:solidFill>
              </a:rPr>
              <a:t>Indicate which scoring statement you are responding to.  Save characters by putting i.e. Q1, Q2, Q3 rather than repeating the scoring statement</a:t>
            </a:r>
            <a:endParaRPr sz="1500" b="1" dirty="0">
              <a:solidFill>
                <a:srgbClr val="000000"/>
              </a:solidFill>
            </a:endParaRPr>
          </a:p>
          <a:p>
            <a:pPr marL="0" lvl="0" indent="0" algn="l" rtl="0">
              <a:spcBef>
                <a:spcPts val="1200"/>
              </a:spcBef>
              <a:spcAft>
                <a:spcPts val="0"/>
              </a:spcAft>
              <a:buSzPts val="1018"/>
              <a:buNone/>
            </a:pPr>
            <a:r>
              <a:rPr lang="en" sz="1500" b="1" dirty="0">
                <a:solidFill>
                  <a:srgbClr val="000000"/>
                </a:solidFill>
              </a:rPr>
              <a:t>Provide meaningful anecdotes and data</a:t>
            </a:r>
            <a:endParaRPr sz="1500" b="1" dirty="0">
              <a:solidFill>
                <a:srgbClr val="000000"/>
              </a:solidFill>
            </a:endParaRPr>
          </a:p>
          <a:p>
            <a:pPr marL="0" lvl="0" indent="0" algn="l" rtl="0">
              <a:spcBef>
                <a:spcPts val="1200"/>
              </a:spcBef>
              <a:spcAft>
                <a:spcPts val="0"/>
              </a:spcAft>
              <a:buSzPts val="1018"/>
              <a:buNone/>
            </a:pPr>
            <a:r>
              <a:rPr lang="en" sz="1500" b="1" dirty="0">
                <a:solidFill>
                  <a:srgbClr val="000000"/>
                </a:solidFill>
              </a:rPr>
              <a:t>It isn’t necessary to quantify EVERYTHING your organization does</a:t>
            </a:r>
            <a:endParaRPr sz="1500" b="1" dirty="0">
              <a:solidFill>
                <a:srgbClr val="000000"/>
              </a:solidFill>
            </a:endParaRPr>
          </a:p>
          <a:p>
            <a:pPr marL="0" lvl="0" indent="0" algn="l" rtl="0">
              <a:spcBef>
                <a:spcPts val="1200"/>
              </a:spcBef>
              <a:spcAft>
                <a:spcPts val="0"/>
              </a:spcAft>
              <a:buSzPts val="1018"/>
              <a:buNone/>
            </a:pPr>
            <a:r>
              <a:rPr lang="en" sz="1500" b="1" dirty="0">
                <a:solidFill>
                  <a:srgbClr val="000000"/>
                </a:solidFill>
              </a:rPr>
              <a:t>Explain things clearly; assume your reviewer may know nothing yet about your organization</a:t>
            </a:r>
            <a:endParaRPr sz="1500" b="1" dirty="0">
              <a:solidFill>
                <a:srgbClr val="000000"/>
              </a:solidFill>
            </a:endParaRPr>
          </a:p>
          <a:p>
            <a:pPr marL="0" lvl="0" indent="0" algn="l" rtl="0">
              <a:spcBef>
                <a:spcPts val="1200"/>
              </a:spcBef>
              <a:spcAft>
                <a:spcPts val="0"/>
              </a:spcAft>
              <a:buSzPts val="1018"/>
              <a:buNone/>
            </a:pPr>
            <a:r>
              <a:rPr lang="en" sz="1500" b="1" dirty="0">
                <a:solidFill>
                  <a:srgbClr val="000000"/>
                </a:solidFill>
              </a:rPr>
              <a:t>Grant period:  October 1, 2022-September 30, 2023</a:t>
            </a:r>
            <a:endParaRPr sz="1500" b="1" dirty="0">
              <a:solidFill>
                <a:srgbClr val="000000"/>
              </a:solidFill>
            </a:endParaRPr>
          </a:p>
          <a:p>
            <a:pPr marL="0" lvl="0" indent="0" algn="l" rtl="0">
              <a:spcBef>
                <a:spcPts val="1200"/>
              </a:spcBef>
              <a:spcAft>
                <a:spcPts val="1200"/>
              </a:spcAft>
              <a:buSzPts val="1018"/>
              <a:buNone/>
            </a:pPr>
            <a:endParaRPr sz="1665"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11" b="1"/>
              <a:t>APPLICATION - Certification</a:t>
            </a:r>
            <a:endParaRPr sz="2811" b="1"/>
          </a:p>
        </p:txBody>
      </p:sp>
      <p:sp>
        <p:nvSpPr>
          <p:cNvPr id="122" name="Google Shape;122;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dirty="0">
                <a:solidFill>
                  <a:schemeClr val="tx1"/>
                </a:solidFill>
              </a:rPr>
              <a:t>Electronic Signature</a:t>
            </a:r>
            <a:endParaRPr b="1" dirty="0">
              <a:solidFill>
                <a:schemeClr val="tx1"/>
              </a:solidFill>
            </a:endParaRPr>
          </a:p>
          <a:p>
            <a:pPr marL="0" lvl="0" indent="0" algn="l" rtl="0">
              <a:spcBef>
                <a:spcPts val="1200"/>
              </a:spcBef>
              <a:spcAft>
                <a:spcPts val="0"/>
              </a:spcAft>
              <a:buNone/>
            </a:pPr>
            <a:endParaRPr b="1" dirty="0">
              <a:solidFill>
                <a:schemeClr val="tx1"/>
              </a:solidFill>
            </a:endParaRPr>
          </a:p>
          <a:p>
            <a:pPr marL="0" lvl="0" indent="0" algn="l" rtl="0">
              <a:spcBef>
                <a:spcPts val="1200"/>
              </a:spcBef>
              <a:spcAft>
                <a:spcPts val="0"/>
              </a:spcAft>
              <a:buNone/>
            </a:pPr>
            <a:r>
              <a:rPr lang="en" b="1" dirty="0">
                <a:solidFill>
                  <a:schemeClr val="tx1"/>
                </a:solidFill>
              </a:rPr>
              <a:t>Authorizing Official</a:t>
            </a:r>
            <a:endParaRPr b="1" dirty="0">
              <a:solidFill>
                <a:schemeClr val="tx1"/>
              </a:solidFill>
            </a:endParaRPr>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CSGP COMMITTEE</a:t>
            </a:r>
            <a:endParaRPr b="1"/>
          </a:p>
        </p:txBody>
      </p:sp>
      <p:sp>
        <p:nvSpPr>
          <p:cNvPr id="128" name="Google Shape;128;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b="1">
                <a:solidFill>
                  <a:srgbClr val="000000"/>
                </a:solidFill>
              </a:rPr>
              <a:t>Ten voting members - 3 board members/7 community reps</a:t>
            </a:r>
            <a:endParaRPr b="1">
              <a:solidFill>
                <a:srgbClr val="000000"/>
              </a:solidFill>
            </a:endParaRPr>
          </a:p>
          <a:p>
            <a:pPr marL="0" lvl="0" indent="0" algn="l" rtl="0">
              <a:spcBef>
                <a:spcPts val="1200"/>
              </a:spcBef>
              <a:spcAft>
                <a:spcPts val="0"/>
              </a:spcAft>
              <a:buNone/>
            </a:pPr>
            <a:r>
              <a:rPr lang="en" b="1">
                <a:solidFill>
                  <a:srgbClr val="000000"/>
                </a:solidFill>
              </a:rPr>
              <a:t>Volunteers - by ordinance representative sampling of community, not peer review</a:t>
            </a:r>
            <a:endParaRPr b="1">
              <a:solidFill>
                <a:srgbClr val="000000"/>
              </a:solidFill>
            </a:endParaRPr>
          </a:p>
          <a:p>
            <a:pPr marL="0" lvl="0" indent="0" algn="l" rtl="0">
              <a:spcBef>
                <a:spcPts val="1200"/>
              </a:spcBef>
              <a:spcAft>
                <a:spcPts val="0"/>
              </a:spcAft>
              <a:buClr>
                <a:schemeClr val="dk1"/>
              </a:buClr>
              <a:buSzPct val="61111"/>
              <a:buFont typeface="Arial"/>
              <a:buNone/>
            </a:pPr>
            <a:r>
              <a:rPr lang="en" b="1">
                <a:solidFill>
                  <a:srgbClr val="000000"/>
                </a:solidFill>
              </a:rPr>
              <a:t>From the ordinance:  Members of the CSGP Committee shall be chosen to represent racial, gender, geographic and age diversity; an expression of interest in the impact of culture in the community; a willingness to participate fully in the process. </a:t>
            </a:r>
            <a:endParaRPr b="1">
              <a:solidFill>
                <a:srgbClr val="000000"/>
              </a:solidFill>
            </a:endParaRPr>
          </a:p>
          <a:p>
            <a:pPr marL="0" lvl="0" indent="0" algn="l" rtl="0">
              <a:spcBef>
                <a:spcPts val="1200"/>
              </a:spcBef>
              <a:spcAft>
                <a:spcPts val="0"/>
              </a:spcAft>
              <a:buClr>
                <a:schemeClr val="dk1"/>
              </a:buClr>
              <a:buSzPct val="61111"/>
              <a:buFont typeface="Arial"/>
              <a:buNone/>
            </a:pPr>
            <a:r>
              <a:rPr lang="en" b="1">
                <a:solidFill>
                  <a:srgbClr val="000000"/>
                </a:solidFill>
              </a:rPr>
              <a:t>Donate 100-200 hours on average per grant cycle</a:t>
            </a:r>
            <a:endParaRPr b="1">
              <a:solidFill>
                <a:srgbClr val="000000"/>
              </a:solidFill>
            </a:endParaRPr>
          </a:p>
          <a:p>
            <a:pPr marL="0" lvl="0" indent="0" algn="l" rtl="0">
              <a:spcBef>
                <a:spcPts val="1200"/>
              </a:spcBef>
              <a:spcAft>
                <a:spcPts val="0"/>
              </a:spcAft>
              <a:buClr>
                <a:schemeClr val="dk1"/>
              </a:buClr>
              <a:buSzPct val="61111"/>
              <a:buFont typeface="Arial"/>
              <a:buNone/>
            </a:pPr>
            <a:r>
              <a:rPr lang="en" b="1">
                <a:solidFill>
                  <a:srgbClr val="000000"/>
                </a:solidFill>
              </a:rPr>
              <a:t>Committee evaluates and scores applications, conducts onsites, and makes award recommendations during public grant hearings.</a:t>
            </a:r>
            <a:endParaRPr b="1">
              <a:solidFill>
                <a:srgbClr val="000000"/>
              </a:solidFill>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SCORING</a:t>
            </a:r>
            <a:endParaRPr sz="2820" b="1"/>
          </a:p>
        </p:txBody>
      </p:sp>
      <p:sp>
        <p:nvSpPr>
          <p:cNvPr id="134" name="Google Shape;134;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1200"/>
              </a:spcBef>
              <a:spcAft>
                <a:spcPts val="0"/>
              </a:spcAft>
              <a:buNone/>
            </a:pPr>
            <a:r>
              <a:rPr lang="en" b="1" dirty="0">
                <a:solidFill>
                  <a:srgbClr val="000000"/>
                </a:solidFill>
              </a:rPr>
              <a:t>See Scoring Statement Key - narrative aligns with scoring criteria</a:t>
            </a:r>
            <a:endParaRPr b="1" dirty="0">
              <a:solidFill>
                <a:srgbClr val="000000"/>
              </a:solidFill>
            </a:endParaRPr>
          </a:p>
          <a:p>
            <a:pPr marL="0" lvl="0" indent="0" algn="l" rtl="0">
              <a:spcBef>
                <a:spcPts val="1200"/>
              </a:spcBef>
              <a:spcAft>
                <a:spcPts val="0"/>
              </a:spcAft>
              <a:buNone/>
            </a:pPr>
            <a:r>
              <a:rPr lang="en" b="1" dirty="0">
                <a:solidFill>
                  <a:srgbClr val="000000"/>
                </a:solidFill>
              </a:rPr>
              <a:t>Each section is worth 20 points for total of 100 points</a:t>
            </a:r>
            <a:endParaRPr b="1" dirty="0">
              <a:solidFill>
                <a:srgbClr val="000000"/>
              </a:solidFill>
            </a:endParaRPr>
          </a:p>
          <a:p>
            <a:pPr marL="0" lvl="0" indent="0" algn="l" rtl="0">
              <a:spcBef>
                <a:spcPts val="1200"/>
              </a:spcBef>
              <a:spcAft>
                <a:spcPts val="0"/>
              </a:spcAft>
              <a:buNone/>
            </a:pPr>
            <a:r>
              <a:rPr lang="en" b="1" dirty="0">
                <a:solidFill>
                  <a:srgbClr val="000000"/>
                </a:solidFill>
              </a:rPr>
              <a:t>Each scoring statement is worth 5 points </a:t>
            </a:r>
            <a:endParaRPr b="1" dirty="0">
              <a:solidFill>
                <a:srgbClr val="000000"/>
              </a:solidFill>
            </a:endParaRPr>
          </a:p>
          <a:p>
            <a:pPr marL="0" lvl="0" indent="0" algn="l" rtl="0">
              <a:spcBef>
                <a:spcPts val="1200"/>
              </a:spcBef>
              <a:spcAft>
                <a:spcPts val="0"/>
              </a:spcAft>
              <a:buNone/>
            </a:pPr>
            <a:r>
              <a:rPr lang="en-US" b="1" dirty="0">
                <a:solidFill>
                  <a:srgbClr val="000000"/>
                </a:solidFill>
              </a:rPr>
              <a:t>NEW - </a:t>
            </a:r>
            <a:r>
              <a:rPr lang="en" b="1" dirty="0">
                <a:solidFill>
                  <a:srgbClr val="000000"/>
                </a:solidFill>
              </a:rPr>
              <a:t>Evaluator comments are required for scores of 3, 2 </a:t>
            </a:r>
            <a:r>
              <a:rPr lang="en-US" b="1" dirty="0">
                <a:solidFill>
                  <a:srgbClr val="000000"/>
                </a:solidFill>
              </a:rPr>
              <a:t>or </a:t>
            </a:r>
            <a:r>
              <a:rPr lang="en" b="1" dirty="0">
                <a:solidFill>
                  <a:srgbClr val="000000"/>
                </a:solidFill>
              </a:rPr>
              <a:t>1, plus one overall written comment for each application.</a:t>
            </a:r>
            <a:endParaRPr b="1" dirty="0">
              <a:solidFill>
                <a:srgbClr val="000000"/>
              </a:solidFill>
            </a:endParaRPr>
          </a:p>
          <a:p>
            <a:pPr marL="0" lvl="0" indent="0" algn="l" rtl="0">
              <a:spcBef>
                <a:spcPts val="1200"/>
              </a:spcBef>
              <a:spcAft>
                <a:spcPts val="0"/>
              </a:spcAft>
              <a:buNone/>
            </a:pPr>
            <a:r>
              <a:rPr lang="en" b="1" dirty="0">
                <a:solidFill>
                  <a:srgbClr val="000000"/>
                </a:solidFill>
              </a:rPr>
              <a:t>Scores of 1-3 will be explained at hearings with opportunity for organization to respond.</a:t>
            </a:r>
            <a:endParaRPr b="1" dirty="0">
              <a:solidFill>
                <a:srgbClr val="000000"/>
              </a:solidFill>
            </a:endParaRPr>
          </a:p>
          <a:p>
            <a:pPr marL="0" lvl="0" indent="0" algn="l" rtl="0">
              <a:spcBef>
                <a:spcPts val="1200"/>
              </a:spcBef>
              <a:spcAft>
                <a:spcPts val="0"/>
              </a:spcAft>
              <a:buNone/>
            </a:pPr>
            <a:r>
              <a:rPr lang="en" b="1" dirty="0">
                <a:solidFill>
                  <a:srgbClr val="000000"/>
                </a:solidFill>
              </a:rPr>
              <a:t>Committee members may also ask questions regardless of score.</a:t>
            </a:r>
            <a:endParaRPr b="1" dirty="0">
              <a:solidFill>
                <a:srgbClr val="000000"/>
              </a:solidFill>
            </a:endParaRPr>
          </a:p>
          <a:p>
            <a:pPr marL="0" lvl="0" indent="0" algn="l" rtl="0">
              <a:spcBef>
                <a:spcPts val="1200"/>
              </a:spcBef>
              <a:spcAft>
                <a:spcPts val="0"/>
              </a:spcAft>
              <a:buClr>
                <a:schemeClr val="dk1"/>
              </a:buClr>
              <a:buSzPct val="61111"/>
              <a:buFont typeface="Arial"/>
              <a:buNone/>
            </a:pPr>
            <a:r>
              <a:rPr lang="en" b="1" dirty="0">
                <a:solidFill>
                  <a:srgbClr val="000000"/>
                </a:solidFill>
              </a:rPr>
              <a:t>Scores may be changed at the hearings.  </a:t>
            </a:r>
            <a:endParaRPr b="1" dirty="0">
              <a:solidFill>
                <a:srgbClr val="000000"/>
              </a:solidFill>
            </a:endParaRPr>
          </a:p>
          <a:p>
            <a:pPr marL="0" lvl="0" indent="0" algn="l" rtl="0">
              <a:spcBef>
                <a:spcPts val="1200"/>
              </a:spcBef>
              <a:spcAft>
                <a:spcPts val="0"/>
              </a:spcAft>
              <a:buClr>
                <a:schemeClr val="dk1"/>
              </a:buClr>
              <a:buSzPct val="61111"/>
              <a:buFont typeface="Arial"/>
              <a:buNone/>
            </a:pPr>
            <a:r>
              <a:rPr lang="en" b="1" dirty="0">
                <a:solidFill>
                  <a:srgbClr val="000000"/>
                </a:solidFill>
              </a:rPr>
              <a:t>Average score of 70 required to be funded (high and low scores are dropped).</a:t>
            </a:r>
            <a:endParaRPr b="1" dirty="0">
              <a:solidFill>
                <a:srgbClr val="000000"/>
              </a:solidFill>
            </a:endParaRPr>
          </a:p>
          <a:p>
            <a:pPr marL="0" lvl="0" indent="0" algn="l" rtl="0">
              <a:spcBef>
                <a:spcPts val="1200"/>
              </a:spcBef>
              <a:spcAft>
                <a:spcPts val="1200"/>
              </a:spcAft>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SCORING MATRIX</a:t>
            </a:r>
            <a:endParaRPr sz="2820" b="1"/>
          </a:p>
        </p:txBody>
      </p:sp>
      <p:sp>
        <p:nvSpPr>
          <p:cNvPr id="140" name="Google Shape;140;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graphicFrame>
        <p:nvGraphicFramePr>
          <p:cNvPr id="141" name="Google Shape;141;p27"/>
          <p:cNvGraphicFramePr/>
          <p:nvPr/>
        </p:nvGraphicFramePr>
        <p:xfrm>
          <a:off x="304800" y="951900"/>
          <a:ext cx="8366100" cy="2281979"/>
        </p:xfrm>
        <a:graphic>
          <a:graphicData uri="http://schemas.openxmlformats.org/drawingml/2006/table">
            <a:tbl>
              <a:tblPr>
                <a:noFill/>
                <a:tableStyleId>{8DC51EF8-2337-4FAC-8E9F-F0FF9E13ADAE}</a:tableStyleId>
              </a:tblPr>
              <a:tblGrid>
                <a:gridCol w="4183050">
                  <a:extLst>
                    <a:ext uri="{9D8B030D-6E8A-4147-A177-3AD203B41FA5}">
                      <a16:colId xmlns:a16="http://schemas.microsoft.com/office/drawing/2014/main" val="20000"/>
                    </a:ext>
                  </a:extLst>
                </a:gridCol>
                <a:gridCol w="41830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1200"/>
                        </a:spcBef>
                        <a:spcAft>
                          <a:spcPts val="1200"/>
                        </a:spcAft>
                        <a:buNone/>
                      </a:pPr>
                      <a:r>
                        <a:rPr lang="en"/>
                        <a:t>5 POINTS</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a:t>Strongly agree with evaluative scoring statement</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lnSpc>
                          <a:spcPct val="115000"/>
                        </a:lnSpc>
                        <a:spcBef>
                          <a:spcPts val="1200"/>
                        </a:spcBef>
                        <a:spcAft>
                          <a:spcPts val="1200"/>
                        </a:spcAft>
                        <a:buNone/>
                      </a:pPr>
                      <a:r>
                        <a:rPr lang="en"/>
                        <a:t>4 POINTS</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a:t>Agree with evaluative scoring statement</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52425">
                <a:tc>
                  <a:txBody>
                    <a:bodyPr/>
                    <a:lstStyle/>
                    <a:p>
                      <a:pPr marL="0" lvl="0" indent="0" algn="l" rtl="0">
                        <a:lnSpc>
                          <a:spcPct val="115000"/>
                        </a:lnSpc>
                        <a:spcBef>
                          <a:spcPts val="1200"/>
                        </a:spcBef>
                        <a:spcAft>
                          <a:spcPts val="1200"/>
                        </a:spcAft>
                        <a:buNone/>
                      </a:pPr>
                      <a:r>
                        <a:rPr lang="en"/>
                        <a:t>3 POINTS</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dirty="0"/>
                        <a:t>Neutral (neither consistently agree or disagree with evaluative scoring statement)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lvl="0" indent="0" algn="l" rtl="0">
                        <a:lnSpc>
                          <a:spcPct val="115000"/>
                        </a:lnSpc>
                        <a:spcBef>
                          <a:spcPts val="1200"/>
                        </a:spcBef>
                        <a:spcAft>
                          <a:spcPts val="1200"/>
                        </a:spcAft>
                        <a:buNone/>
                      </a:pPr>
                      <a:r>
                        <a:rPr lang="en"/>
                        <a:t>2 POINTS</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a:t>Disagree with evaluative scoring statement</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algn="l" rtl="0">
                        <a:lnSpc>
                          <a:spcPct val="115000"/>
                        </a:lnSpc>
                        <a:spcBef>
                          <a:spcPts val="1200"/>
                        </a:spcBef>
                        <a:spcAft>
                          <a:spcPts val="1200"/>
                        </a:spcAft>
                        <a:buNone/>
                      </a:pPr>
                      <a:r>
                        <a:rPr lang="en"/>
                        <a:t>1 POINT</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dirty="0"/>
                        <a:t>Strongly disagree with evaluative scoring statement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42" name="Google Shape;142;p27"/>
          <p:cNvSpPr txBox="1"/>
          <p:nvPr/>
        </p:nvSpPr>
        <p:spPr>
          <a:xfrm>
            <a:off x="304800" y="-6021"/>
            <a:ext cx="3000000" cy="30000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120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CSGP COMMITTEE</a:t>
            </a:r>
            <a:endParaRPr sz="2820" b="1"/>
          </a:p>
        </p:txBody>
      </p:sp>
      <p:sp>
        <p:nvSpPr>
          <p:cNvPr id="148" name="Google Shape;148;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rgbClr val="000000"/>
                </a:solidFill>
              </a:rPr>
              <a:t>2022-2023 CSGP Committee</a:t>
            </a:r>
            <a:endParaRPr dirty="0">
              <a:solidFill>
                <a:srgbClr val="000000"/>
              </a:solidFill>
            </a:endParaRPr>
          </a:p>
          <a:p>
            <a:pPr marL="0" lvl="0" indent="0" algn="l" rtl="0">
              <a:spcBef>
                <a:spcPts val="1200"/>
              </a:spcBef>
              <a:spcAft>
                <a:spcPts val="0"/>
              </a:spcAft>
              <a:buNone/>
            </a:pPr>
            <a:r>
              <a:rPr lang="en" dirty="0">
                <a:solidFill>
                  <a:srgbClr val="000000"/>
                </a:solidFill>
              </a:rPr>
              <a:t>BOARD REP:  </a:t>
            </a:r>
            <a:r>
              <a:rPr lang="en-US" dirty="0">
                <a:solidFill>
                  <a:srgbClr val="000000"/>
                </a:solidFill>
              </a:rPr>
              <a:t>Jeff Strohecker</a:t>
            </a:r>
            <a:endParaRPr dirty="0">
              <a:solidFill>
                <a:srgbClr val="000000"/>
              </a:solidFill>
            </a:endParaRPr>
          </a:p>
          <a:p>
            <a:pPr marL="0" lvl="0" indent="0" algn="l" rtl="0">
              <a:spcBef>
                <a:spcPts val="1200"/>
              </a:spcBef>
              <a:spcAft>
                <a:spcPts val="0"/>
              </a:spcAft>
              <a:buNone/>
            </a:pPr>
            <a:r>
              <a:rPr lang="en" dirty="0">
                <a:solidFill>
                  <a:srgbClr val="000000"/>
                </a:solidFill>
              </a:rPr>
              <a:t>COMMUNITY REPS:  </a:t>
            </a:r>
            <a:r>
              <a:rPr lang="en-US" dirty="0">
                <a:solidFill>
                  <a:srgbClr val="000000"/>
                </a:solidFill>
              </a:rPr>
              <a:t>Wilton Blake, </a:t>
            </a:r>
            <a:r>
              <a:rPr lang="en-US" dirty="0" err="1">
                <a:solidFill>
                  <a:srgbClr val="000000"/>
                </a:solidFill>
              </a:rPr>
              <a:t>Alarie</a:t>
            </a:r>
            <a:r>
              <a:rPr lang="en-US" dirty="0">
                <a:solidFill>
                  <a:srgbClr val="000000"/>
                </a:solidFill>
              </a:rPr>
              <a:t> Gibbs, </a:t>
            </a:r>
            <a:r>
              <a:rPr lang="en" dirty="0">
                <a:solidFill>
                  <a:srgbClr val="000000"/>
                </a:solidFill>
              </a:rPr>
              <a:t>Sally Pettegrew, Karen Estella Smith, Angela Strain</a:t>
            </a:r>
            <a:endParaRPr dirty="0">
              <a:solidFill>
                <a:srgbClr val="000000"/>
              </a:solidFill>
            </a:endParaRPr>
          </a:p>
          <a:p>
            <a:pPr marL="0" lvl="0" indent="0" algn="l" rtl="0">
              <a:spcBef>
                <a:spcPts val="1200"/>
              </a:spcBef>
              <a:spcAft>
                <a:spcPts val="0"/>
              </a:spcAft>
              <a:buClr>
                <a:schemeClr val="dk1"/>
              </a:buClr>
              <a:buSzPts val="1100"/>
              <a:buFont typeface="Arial"/>
              <a:buNone/>
            </a:pPr>
            <a:r>
              <a:rPr lang="en" dirty="0">
                <a:solidFill>
                  <a:srgbClr val="000000"/>
                </a:solidFill>
              </a:rPr>
              <a:t>New Appointees – </a:t>
            </a:r>
            <a:r>
              <a:rPr lang="en-US" dirty="0">
                <a:solidFill>
                  <a:srgbClr val="000000"/>
                </a:solidFill>
              </a:rPr>
              <a:t>Chair, </a:t>
            </a:r>
            <a:r>
              <a:rPr lang="en" dirty="0">
                <a:solidFill>
                  <a:srgbClr val="000000"/>
                </a:solidFill>
              </a:rPr>
              <a:t>2 BOD &amp; 2 Comm Rep - currently in process</a:t>
            </a:r>
            <a:endParaRPr dirty="0">
              <a:solidFill>
                <a:srgbClr val="000000"/>
              </a:solidFill>
            </a:endParaRPr>
          </a:p>
          <a:p>
            <a:pPr marL="0" lvl="0" indent="0" algn="l" rtl="0">
              <a:spcBef>
                <a:spcPts val="1200"/>
              </a:spcBef>
              <a:spcAft>
                <a:spcPts val="0"/>
              </a:spcAft>
              <a:buClr>
                <a:schemeClr val="dk1"/>
              </a:buClr>
              <a:buSzPts val="1100"/>
              <a:buFont typeface="Arial"/>
              <a:buNone/>
            </a:pPr>
            <a:r>
              <a:rPr lang="en" dirty="0">
                <a:solidFill>
                  <a:srgbClr val="000000"/>
                </a:solidFill>
              </a:rPr>
              <a:t>Accept nominations for community reps continually</a:t>
            </a:r>
            <a:endParaRPr dirty="0">
              <a:solidFill>
                <a:srgbClr val="000000"/>
              </a:solidFill>
            </a:endParaRPr>
          </a:p>
          <a:p>
            <a:pPr marL="0" lvl="0" indent="0" algn="l" rtl="0">
              <a:spcBef>
                <a:spcPts val="1200"/>
              </a:spcBef>
              <a:spcAft>
                <a:spcPts val="1200"/>
              </a:spcAft>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9"/>
          <p:cNvSpPr txBox="1">
            <a:spLocks noGrp="1"/>
          </p:cNvSpPr>
          <p:nvPr>
            <p:ph type="title"/>
          </p:nvPr>
        </p:nvSpPr>
        <p:spPr>
          <a:xfrm>
            <a:off x="311700" y="4307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ON-SITES</a:t>
            </a:r>
            <a:endParaRPr b="1"/>
          </a:p>
        </p:txBody>
      </p:sp>
      <p:sp>
        <p:nvSpPr>
          <p:cNvPr id="154" name="Google Shape;154;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b="1" dirty="0">
                <a:solidFill>
                  <a:srgbClr val="000000"/>
                </a:solidFill>
              </a:rPr>
              <a:t>ASSIGNMENTS - Made following application deadline</a:t>
            </a:r>
            <a:endParaRPr b="1" dirty="0">
              <a:solidFill>
                <a:srgbClr val="000000"/>
              </a:solidFill>
            </a:endParaRPr>
          </a:p>
          <a:p>
            <a:pPr marL="0" lvl="0" indent="0" algn="l" rtl="0">
              <a:spcBef>
                <a:spcPts val="1200"/>
              </a:spcBef>
              <a:spcAft>
                <a:spcPts val="0"/>
              </a:spcAft>
              <a:buNone/>
            </a:pPr>
            <a:r>
              <a:rPr lang="en" b="1" dirty="0">
                <a:solidFill>
                  <a:srgbClr val="000000"/>
                </a:solidFill>
              </a:rPr>
              <a:t>VISIT </a:t>
            </a:r>
            <a:endParaRPr b="1" dirty="0">
              <a:solidFill>
                <a:srgbClr val="000000"/>
              </a:solidFill>
            </a:endParaRPr>
          </a:p>
          <a:p>
            <a:pPr marL="0" lvl="0" indent="0" algn="l" rtl="0">
              <a:spcBef>
                <a:spcPts val="1200"/>
              </a:spcBef>
              <a:spcAft>
                <a:spcPts val="0"/>
              </a:spcAft>
              <a:buNone/>
            </a:pPr>
            <a:r>
              <a:rPr lang="en" b="1" dirty="0">
                <a:solidFill>
                  <a:srgbClr val="000000"/>
                </a:solidFill>
              </a:rPr>
              <a:t>In-person or virtual according to comfort level of both parties </a:t>
            </a:r>
            <a:r>
              <a:rPr lang="en-US" b="1" dirty="0">
                <a:solidFill>
                  <a:srgbClr val="000000"/>
                </a:solidFill>
              </a:rPr>
              <a:t>due to COVID risk</a:t>
            </a:r>
            <a:endParaRPr b="1" dirty="0">
              <a:solidFill>
                <a:srgbClr val="000000"/>
              </a:solidFill>
            </a:endParaRPr>
          </a:p>
          <a:p>
            <a:pPr marL="0" lvl="0" indent="0" algn="l" rtl="0">
              <a:spcBef>
                <a:spcPts val="1200"/>
              </a:spcBef>
              <a:spcAft>
                <a:spcPts val="0"/>
              </a:spcAft>
              <a:buNone/>
            </a:pPr>
            <a:r>
              <a:rPr lang="en" b="1" dirty="0">
                <a:solidFill>
                  <a:srgbClr val="000000"/>
                </a:solidFill>
              </a:rPr>
              <a:t>Organization responsible for scheduling </a:t>
            </a:r>
            <a:endParaRPr b="1" dirty="0">
              <a:solidFill>
                <a:srgbClr val="000000"/>
              </a:solidFill>
            </a:endParaRPr>
          </a:p>
          <a:p>
            <a:pPr marL="0" lvl="0" indent="0" algn="l" rtl="0">
              <a:spcBef>
                <a:spcPts val="1200"/>
              </a:spcBef>
              <a:spcAft>
                <a:spcPts val="0"/>
              </a:spcAft>
              <a:buNone/>
            </a:pPr>
            <a:r>
              <a:rPr lang="en" b="1" dirty="0">
                <a:solidFill>
                  <a:srgbClr val="000000"/>
                </a:solidFill>
              </a:rPr>
              <a:t>What happens during an on-site</a:t>
            </a:r>
            <a:endParaRPr b="1" dirty="0">
              <a:solidFill>
                <a:srgbClr val="000000"/>
              </a:solidFill>
            </a:endParaRPr>
          </a:p>
          <a:p>
            <a:pPr marL="0" lvl="0" indent="0" algn="l" rtl="0">
              <a:spcBef>
                <a:spcPts val="1200"/>
              </a:spcBef>
              <a:spcAft>
                <a:spcPts val="0"/>
              </a:spcAft>
              <a:buNone/>
            </a:pPr>
            <a:r>
              <a:rPr lang="en" b="1" dirty="0">
                <a:solidFill>
                  <a:srgbClr val="000000"/>
                </a:solidFill>
              </a:rPr>
              <a:t>REPORT</a:t>
            </a:r>
            <a:endParaRPr b="1" dirty="0">
              <a:solidFill>
                <a:srgbClr val="000000"/>
              </a:solidFill>
            </a:endParaRPr>
          </a:p>
          <a:p>
            <a:pPr marL="0" lvl="0" indent="0" algn="l" rtl="0">
              <a:spcBef>
                <a:spcPts val="1200"/>
              </a:spcBef>
              <a:spcAft>
                <a:spcPts val="0"/>
              </a:spcAft>
              <a:buNone/>
            </a:pPr>
            <a:r>
              <a:rPr lang="en" b="1" dirty="0">
                <a:solidFill>
                  <a:srgbClr val="000000"/>
                </a:solidFill>
              </a:rPr>
              <a:t>Organization has opportunity to review draft </a:t>
            </a:r>
            <a:endParaRPr b="1" dirty="0">
              <a:solidFill>
                <a:srgbClr val="000000"/>
              </a:solidFill>
            </a:endParaRPr>
          </a:p>
          <a:p>
            <a:pPr marL="0" lvl="0" indent="0" algn="l" rtl="0">
              <a:spcBef>
                <a:spcPts val="1200"/>
              </a:spcBef>
              <a:spcAft>
                <a:spcPts val="0"/>
              </a:spcAft>
              <a:buNone/>
            </a:pPr>
            <a:r>
              <a:rPr lang="en" b="1" dirty="0">
                <a:solidFill>
                  <a:srgbClr val="000000"/>
                </a:solidFill>
              </a:rPr>
              <a:t>Prior to on-site report deadline - Monday, August 29</a:t>
            </a:r>
            <a:endParaRPr b="1" dirty="0">
              <a:solidFill>
                <a:srgbClr val="000000"/>
              </a:solidFill>
            </a:endParaRPr>
          </a:p>
          <a:p>
            <a:pPr marL="0" lvl="0" indent="0" algn="l" rtl="0">
              <a:spcBef>
                <a:spcPts val="1200"/>
              </a:spcBef>
              <a:spcAft>
                <a:spcPts val="1200"/>
              </a:spcAft>
              <a:buNone/>
            </a:pPr>
            <a:r>
              <a:rPr lang="en" b="1" dirty="0">
                <a:solidFill>
                  <a:srgbClr val="000000"/>
                </a:solidFill>
              </a:rPr>
              <a:t>Schedule time for </a:t>
            </a:r>
            <a:r>
              <a:rPr lang="en-US" b="1" dirty="0">
                <a:solidFill>
                  <a:srgbClr val="000000"/>
                </a:solidFill>
              </a:rPr>
              <a:t>review</a:t>
            </a:r>
            <a:r>
              <a:rPr lang="en" b="1" dirty="0">
                <a:solidFill>
                  <a:srgbClr val="000000"/>
                </a:solidFill>
              </a:rPr>
              <a:t> with assigned committee member</a:t>
            </a:r>
            <a:endParaRPr b="1" dirty="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HEARINGS</a:t>
            </a:r>
            <a:endParaRPr b="1"/>
          </a:p>
        </p:txBody>
      </p:sp>
      <p:sp>
        <p:nvSpPr>
          <p:cNvPr id="160" name="Google Shape;160;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solidFill>
                  <a:srgbClr val="000000"/>
                </a:solidFill>
              </a:rPr>
              <a:t>CSGP Committee meets in-person - Sunshine Law</a:t>
            </a:r>
            <a:endParaRPr sz="1200" b="1" dirty="0">
              <a:solidFill>
                <a:srgbClr val="000000"/>
              </a:solidFill>
            </a:endParaRPr>
          </a:p>
          <a:p>
            <a:pPr marL="457200" lvl="0" indent="-304800" algn="l" rtl="0">
              <a:spcBef>
                <a:spcPts val="1200"/>
              </a:spcBef>
              <a:spcAft>
                <a:spcPts val="0"/>
              </a:spcAft>
              <a:buClr>
                <a:srgbClr val="000000"/>
              </a:buClr>
              <a:buSzPts val="1200"/>
              <a:buChar char="●"/>
            </a:pPr>
            <a:r>
              <a:rPr lang="en" sz="1200" b="1" dirty="0">
                <a:solidFill>
                  <a:srgbClr val="000000"/>
                </a:solidFill>
              </a:rPr>
              <a:t>Wednesday, Sept. 28</a:t>
            </a:r>
            <a:endParaRPr sz="1200" b="1" dirty="0">
              <a:solidFill>
                <a:srgbClr val="000000"/>
              </a:solidFill>
            </a:endParaRPr>
          </a:p>
          <a:p>
            <a:pPr marL="914400" lvl="1" indent="-304800" algn="l" rtl="0">
              <a:spcBef>
                <a:spcPts val="0"/>
              </a:spcBef>
              <a:spcAft>
                <a:spcPts val="0"/>
              </a:spcAft>
              <a:buClr>
                <a:srgbClr val="000000"/>
              </a:buClr>
              <a:buSzPts val="1200"/>
              <a:buChar char="○"/>
            </a:pPr>
            <a:r>
              <a:rPr lang="en" sz="1200" b="1" dirty="0">
                <a:solidFill>
                  <a:srgbClr val="000000"/>
                </a:solidFill>
              </a:rPr>
              <a:t>9 a.m. - Level 3/</a:t>
            </a:r>
            <a:r>
              <a:rPr lang="en-US" sz="1200" b="1" dirty="0">
                <a:solidFill>
                  <a:srgbClr val="000000"/>
                </a:solidFill>
              </a:rPr>
              <a:t>New Applicant(s)</a:t>
            </a:r>
            <a:endParaRPr sz="1200" b="1" dirty="0">
              <a:solidFill>
                <a:srgbClr val="000000"/>
              </a:solidFill>
            </a:endParaRPr>
          </a:p>
          <a:p>
            <a:pPr marL="457200" lvl="0" indent="-304800" algn="l" rtl="0">
              <a:spcBef>
                <a:spcPts val="0"/>
              </a:spcBef>
              <a:spcAft>
                <a:spcPts val="0"/>
              </a:spcAft>
              <a:buClr>
                <a:srgbClr val="000000"/>
              </a:buClr>
              <a:buSzPts val="1200"/>
              <a:buChar char="●"/>
            </a:pPr>
            <a:r>
              <a:rPr lang="en" sz="1200" b="1" dirty="0">
                <a:solidFill>
                  <a:srgbClr val="000000"/>
                </a:solidFill>
              </a:rPr>
              <a:t>Thursday, Sept. 29</a:t>
            </a:r>
            <a:endParaRPr sz="1200" b="1" dirty="0">
              <a:solidFill>
                <a:srgbClr val="000000"/>
              </a:solidFill>
            </a:endParaRPr>
          </a:p>
          <a:p>
            <a:pPr marL="914400" lvl="1" indent="-304800" algn="l" rtl="0">
              <a:spcBef>
                <a:spcPts val="0"/>
              </a:spcBef>
              <a:spcAft>
                <a:spcPts val="0"/>
              </a:spcAft>
              <a:buClr>
                <a:srgbClr val="000000"/>
              </a:buClr>
              <a:buSzPts val="1200"/>
              <a:buChar char="○"/>
            </a:pPr>
            <a:r>
              <a:rPr lang="en" sz="1200" b="1" dirty="0">
                <a:solidFill>
                  <a:srgbClr val="000000"/>
                </a:solidFill>
              </a:rPr>
              <a:t>9 a.m. - Level 1</a:t>
            </a:r>
            <a:endParaRPr sz="1200" b="1" dirty="0">
              <a:solidFill>
                <a:srgbClr val="000000"/>
              </a:solidFill>
            </a:endParaRPr>
          </a:p>
          <a:p>
            <a:pPr marL="914400" lvl="1" indent="-304800" algn="l" rtl="0">
              <a:spcBef>
                <a:spcPts val="0"/>
              </a:spcBef>
              <a:spcAft>
                <a:spcPts val="0"/>
              </a:spcAft>
              <a:buClr>
                <a:srgbClr val="000000"/>
              </a:buClr>
              <a:buSzPts val="1200"/>
              <a:buChar char="○"/>
            </a:pPr>
            <a:r>
              <a:rPr lang="en" sz="1200" b="1" dirty="0">
                <a:solidFill>
                  <a:srgbClr val="000000"/>
                </a:solidFill>
              </a:rPr>
              <a:t>Following conclusion of Level 1 - Level 2</a:t>
            </a:r>
            <a:endParaRPr sz="1200" b="1" dirty="0">
              <a:solidFill>
                <a:srgbClr val="000000"/>
              </a:solidFill>
            </a:endParaRPr>
          </a:p>
          <a:p>
            <a:pPr marL="0" lvl="0" indent="0" algn="l" rtl="0">
              <a:spcBef>
                <a:spcPts val="1200"/>
              </a:spcBef>
              <a:spcAft>
                <a:spcPts val="0"/>
              </a:spcAft>
              <a:buNone/>
            </a:pPr>
            <a:r>
              <a:rPr lang="en" sz="1200" b="1" dirty="0">
                <a:solidFill>
                  <a:srgbClr val="000000"/>
                </a:solidFill>
              </a:rPr>
              <a:t>Two Representatives per organization </a:t>
            </a:r>
            <a:r>
              <a:rPr lang="en-US" sz="1200" b="1" dirty="0">
                <a:solidFill>
                  <a:srgbClr val="000000"/>
                </a:solidFill>
              </a:rPr>
              <a:t>may appear/represent applicant</a:t>
            </a:r>
            <a:endParaRPr sz="1200" b="1" dirty="0">
              <a:solidFill>
                <a:srgbClr val="000000"/>
              </a:solidFill>
            </a:endParaRPr>
          </a:p>
          <a:p>
            <a:pPr marL="0" lvl="0" indent="0" algn="l" rtl="0">
              <a:spcBef>
                <a:spcPts val="1200"/>
              </a:spcBef>
              <a:spcAft>
                <a:spcPts val="0"/>
              </a:spcAft>
              <a:buNone/>
            </a:pPr>
            <a:r>
              <a:rPr lang="en" sz="1200" b="1" dirty="0">
                <a:solidFill>
                  <a:srgbClr val="000000"/>
                </a:solidFill>
              </a:rPr>
              <a:t>No extra materials allowed</a:t>
            </a:r>
            <a:endParaRPr sz="1200" b="1" dirty="0">
              <a:solidFill>
                <a:srgbClr val="000000"/>
              </a:solidFill>
            </a:endParaRPr>
          </a:p>
          <a:p>
            <a:pPr marL="0" lvl="0" indent="0" algn="l" rtl="0">
              <a:spcBef>
                <a:spcPts val="1200"/>
              </a:spcBef>
              <a:spcAft>
                <a:spcPts val="0"/>
              </a:spcAft>
              <a:buNone/>
            </a:pPr>
            <a:r>
              <a:rPr lang="en" sz="1200" b="1" dirty="0">
                <a:solidFill>
                  <a:srgbClr val="000000"/>
                </a:solidFill>
              </a:rPr>
              <a:t>5-minute limit - brief description of organization’s mission and updates</a:t>
            </a:r>
            <a:endParaRPr sz="1200" b="1" dirty="0">
              <a:solidFill>
                <a:srgbClr val="000000"/>
              </a:solidFill>
            </a:endParaRPr>
          </a:p>
          <a:p>
            <a:pPr marL="0" lvl="0" indent="0" algn="l" rtl="0">
              <a:spcBef>
                <a:spcPts val="1200"/>
              </a:spcBef>
              <a:spcAft>
                <a:spcPts val="0"/>
              </a:spcAft>
              <a:buNone/>
            </a:pPr>
            <a:r>
              <a:rPr lang="en" sz="1200" b="1" dirty="0">
                <a:solidFill>
                  <a:srgbClr val="000000"/>
                </a:solidFill>
              </a:rPr>
              <a:t>Review application prior to hearings</a:t>
            </a:r>
            <a:endParaRPr sz="1200" b="1" dirty="0">
              <a:solidFill>
                <a:srgbClr val="000000"/>
              </a:solidFill>
            </a:endParaRPr>
          </a:p>
          <a:p>
            <a:pPr marL="0" lvl="0" indent="0" algn="l" rtl="0">
              <a:spcBef>
                <a:spcPts val="1200"/>
              </a:spcBef>
              <a:spcAft>
                <a:spcPts val="0"/>
              </a:spcAft>
              <a:buNone/>
            </a:pPr>
            <a:r>
              <a:rPr lang="en" sz="1200" b="1" dirty="0">
                <a:solidFill>
                  <a:srgbClr val="000000"/>
                </a:solidFill>
              </a:rPr>
              <a:t>Be prepared to answer committee questions and/or respond to low scores</a:t>
            </a:r>
            <a:endParaRPr sz="1200" b="1" dirty="0">
              <a:solidFill>
                <a:srgbClr val="000000"/>
              </a:solidFill>
            </a:endParaRPr>
          </a:p>
          <a:p>
            <a:pPr marL="0" lvl="0" indent="0" algn="l" rtl="0">
              <a:spcBef>
                <a:spcPts val="1200"/>
              </a:spcBef>
              <a:spcAft>
                <a:spcPts val="1200"/>
              </a:spcAft>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APPEAL PROCESS</a:t>
            </a:r>
            <a:endParaRPr sz="2820" b="1"/>
          </a:p>
        </p:txBody>
      </p:sp>
      <p:sp>
        <p:nvSpPr>
          <p:cNvPr id="166" name="Google Shape;166;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1200"/>
              </a:spcBef>
              <a:spcAft>
                <a:spcPts val="0"/>
              </a:spcAft>
              <a:buClr>
                <a:schemeClr val="dk1"/>
              </a:buClr>
              <a:buSzPts val="1100"/>
              <a:buFont typeface="Arial"/>
              <a:buNone/>
            </a:pPr>
            <a:r>
              <a:rPr lang="en" sz="1400" b="1" dirty="0">
                <a:solidFill>
                  <a:srgbClr val="000000"/>
                </a:solidFill>
              </a:rPr>
              <a:t>Following the hearings, an applicant may appeal the CSGP Committee’s funding recommendation for its organization if one of the following conditions is applicable:</a:t>
            </a:r>
            <a:endParaRPr sz="1400" b="1" dirty="0">
              <a:solidFill>
                <a:srgbClr val="000000"/>
              </a:solidFill>
            </a:endParaRPr>
          </a:p>
          <a:p>
            <a:pPr marL="457200" lvl="0" indent="-317500" algn="l" rtl="0">
              <a:spcBef>
                <a:spcPts val="1200"/>
              </a:spcBef>
              <a:spcAft>
                <a:spcPts val="0"/>
              </a:spcAft>
              <a:buClr>
                <a:srgbClr val="000000"/>
              </a:buClr>
              <a:buSzPts val="1400"/>
              <a:buChar char="●"/>
            </a:pPr>
            <a:r>
              <a:rPr lang="en" sz="1400" b="1" dirty="0">
                <a:solidFill>
                  <a:srgbClr val="000000"/>
                </a:solidFill>
              </a:rPr>
              <a:t> Mathematical or clerical error</a:t>
            </a:r>
            <a:endParaRPr sz="1400" b="1" dirty="0">
              <a:solidFill>
                <a:srgbClr val="000000"/>
              </a:solidFill>
            </a:endParaRPr>
          </a:p>
          <a:p>
            <a:pPr marL="457200" lvl="0" indent="-317500" algn="l" rtl="0">
              <a:spcBef>
                <a:spcPts val="0"/>
              </a:spcBef>
              <a:spcAft>
                <a:spcPts val="0"/>
              </a:spcAft>
              <a:buClr>
                <a:srgbClr val="000000"/>
              </a:buClr>
              <a:buSzPts val="1400"/>
              <a:buChar char="●"/>
            </a:pPr>
            <a:r>
              <a:rPr lang="en" sz="1400" b="1" dirty="0">
                <a:solidFill>
                  <a:srgbClr val="000000"/>
                </a:solidFill>
              </a:rPr>
              <a:t>Deviation from stated procedures or written guidelines</a:t>
            </a:r>
            <a:endParaRPr sz="1400" b="1" dirty="0">
              <a:solidFill>
                <a:srgbClr val="000000"/>
              </a:solidFill>
            </a:endParaRPr>
          </a:p>
          <a:p>
            <a:pPr marL="0" lvl="0" indent="0" algn="l" rtl="0">
              <a:spcBef>
                <a:spcPts val="1200"/>
              </a:spcBef>
              <a:spcAft>
                <a:spcPts val="0"/>
              </a:spcAft>
              <a:buClr>
                <a:schemeClr val="dk1"/>
              </a:buClr>
              <a:buSzPts val="1100"/>
              <a:buFont typeface="Arial"/>
              <a:buNone/>
            </a:pPr>
            <a:r>
              <a:rPr lang="en" sz="1400" b="1" dirty="0">
                <a:solidFill>
                  <a:srgbClr val="000000"/>
                </a:solidFill>
              </a:rPr>
              <a:t>The applicant must notify Cultural Council staff of its intention to appeal the funding recommendation and must provide a written statement describing the reason(s) for the appeal along with supporting documentation within five business days (by Thursday, Oct. 6, 2022).  Verbal appeals will not be accepted.  The appeal may only be in reference to the applicant making the appeal.  For the appeal to have merit it must meet one or more of the appealable conditions listed above.  </a:t>
            </a:r>
            <a:endParaRPr sz="1400" b="1" dirty="0">
              <a:solidFill>
                <a:srgbClr val="000000"/>
              </a:solidFill>
            </a:endParaRPr>
          </a:p>
          <a:p>
            <a:pPr marL="0" lvl="0" indent="0" algn="l" rtl="0">
              <a:spcBef>
                <a:spcPts val="1200"/>
              </a:spcBef>
              <a:spcAft>
                <a:spcPts val="1200"/>
              </a:spcAft>
              <a:buNone/>
            </a:pPr>
            <a:r>
              <a:rPr lang="en" sz="1400" b="1" dirty="0">
                <a:solidFill>
                  <a:srgbClr val="000000"/>
                </a:solidFill>
              </a:rPr>
              <a:t>See guidelines for entire appeals process.</a:t>
            </a:r>
            <a:endParaRPr sz="1400" b="1"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WELCOME</a:t>
            </a:r>
            <a:endParaRPr b="1"/>
          </a:p>
        </p:txBody>
      </p:sp>
      <p:sp>
        <p:nvSpPr>
          <p:cNvPr id="62" name="Google Shape;62;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5500" b="1" dirty="0">
                <a:solidFill>
                  <a:srgbClr val="000000"/>
                </a:solidFill>
              </a:rPr>
              <a:t>Roll Call</a:t>
            </a:r>
            <a:endParaRPr sz="5500" b="1" dirty="0">
              <a:solidFill>
                <a:srgbClr val="000000"/>
              </a:solidFill>
            </a:endParaRPr>
          </a:p>
          <a:p>
            <a:pPr marL="0" lvl="0" indent="0" algn="l" rtl="0">
              <a:spcBef>
                <a:spcPts val="1200"/>
              </a:spcBef>
              <a:spcAft>
                <a:spcPts val="0"/>
              </a:spcAft>
              <a:buNone/>
            </a:pPr>
            <a:r>
              <a:rPr lang="en" sz="5500" b="1" dirty="0">
                <a:solidFill>
                  <a:srgbClr val="000000"/>
                </a:solidFill>
              </a:rPr>
              <a:t>FY2023 General Operating Support </a:t>
            </a:r>
            <a:endParaRPr sz="5500" b="1" dirty="0">
              <a:solidFill>
                <a:srgbClr val="000000"/>
              </a:solidFill>
            </a:endParaRPr>
          </a:p>
          <a:p>
            <a:pPr marL="0" lvl="0" indent="0" algn="l" rtl="0">
              <a:spcBef>
                <a:spcPts val="1200"/>
              </a:spcBef>
              <a:spcAft>
                <a:spcPts val="0"/>
              </a:spcAft>
              <a:buNone/>
            </a:pPr>
            <a:r>
              <a:rPr lang="en" sz="5500" b="1" dirty="0">
                <a:solidFill>
                  <a:srgbClr val="000000"/>
                </a:solidFill>
              </a:rPr>
              <a:t>Program Grant remains on hiatus</a:t>
            </a:r>
          </a:p>
          <a:p>
            <a:pPr marL="0" lvl="0" indent="0">
              <a:spcBef>
                <a:spcPts val="1200"/>
              </a:spcBef>
              <a:buNone/>
            </a:pPr>
            <a:r>
              <a:rPr lang="en-US" sz="5500" b="1" dirty="0">
                <a:solidFill>
                  <a:srgbClr val="000000"/>
                </a:solidFill>
              </a:rPr>
              <a:t>Capital Grant will have a separate process again - </a:t>
            </a:r>
            <a:r>
              <a:rPr lang="en" sz="5500" b="1" dirty="0">
                <a:solidFill>
                  <a:srgbClr val="000000"/>
                </a:solidFill>
              </a:rPr>
              <a:t>t</a:t>
            </a:r>
            <a:r>
              <a:rPr lang="en-US" sz="5500" b="1" dirty="0" err="1">
                <a:solidFill>
                  <a:srgbClr val="000000"/>
                </a:solidFill>
              </a:rPr>
              <a:t>entative</a:t>
            </a:r>
            <a:r>
              <a:rPr lang="en-US" sz="5500" b="1" dirty="0">
                <a:solidFill>
                  <a:srgbClr val="000000"/>
                </a:solidFill>
              </a:rPr>
              <a:t> dependent on funding </a:t>
            </a:r>
            <a:endParaRPr sz="5500" b="1" dirty="0">
              <a:solidFill>
                <a:srgbClr val="000000"/>
              </a:solidFill>
            </a:endParaRPr>
          </a:p>
          <a:p>
            <a:pPr marL="0" lvl="0" indent="0" algn="l" rtl="0">
              <a:spcBef>
                <a:spcPts val="1200"/>
              </a:spcBef>
              <a:spcAft>
                <a:spcPts val="0"/>
              </a:spcAft>
              <a:buNone/>
            </a:pPr>
            <a:r>
              <a:rPr lang="en" sz="5500" b="1" dirty="0">
                <a:solidFill>
                  <a:srgbClr val="000000"/>
                </a:solidFill>
              </a:rPr>
              <a:t>Today’s workshop for new applicants </a:t>
            </a:r>
            <a:r>
              <a:rPr lang="en-US" sz="5500" b="1" dirty="0">
                <a:solidFill>
                  <a:srgbClr val="000000"/>
                </a:solidFill>
              </a:rPr>
              <a:t>and staff </a:t>
            </a:r>
            <a:r>
              <a:rPr lang="en" sz="5500" b="1" dirty="0">
                <a:solidFill>
                  <a:srgbClr val="000000"/>
                </a:solidFill>
              </a:rPr>
              <a:t>will focus on the basics.  </a:t>
            </a:r>
            <a:endParaRPr sz="5500" b="1" dirty="0">
              <a:solidFill>
                <a:srgbClr val="000000"/>
              </a:solidFill>
            </a:endParaRPr>
          </a:p>
          <a:p>
            <a:pPr marL="0" lvl="0" indent="0" algn="l" rtl="0">
              <a:spcBef>
                <a:spcPts val="1200"/>
              </a:spcBef>
              <a:spcAft>
                <a:spcPts val="0"/>
              </a:spcAft>
              <a:buNone/>
            </a:pPr>
            <a:r>
              <a:rPr lang="en" sz="5500" b="1" dirty="0">
                <a:solidFill>
                  <a:srgbClr val="000000"/>
                </a:solidFill>
              </a:rPr>
              <a:t>Please ask questions as they arise.</a:t>
            </a:r>
            <a:endParaRPr sz="5500" b="1" dirty="0">
              <a:solidFill>
                <a:srgbClr val="000000"/>
              </a:solidFill>
            </a:endParaRPr>
          </a:p>
          <a:p>
            <a:pPr marL="0" lvl="0" indent="0" algn="l" rtl="0">
              <a:spcBef>
                <a:spcPts val="1200"/>
              </a:spcBef>
              <a:spcAft>
                <a:spcPts val="0"/>
              </a:spcAft>
              <a:buNone/>
            </a:pPr>
            <a:r>
              <a:rPr lang="en" sz="5500" b="1" dirty="0">
                <a:solidFill>
                  <a:srgbClr val="000000"/>
                </a:solidFill>
              </a:rPr>
              <a:t>Additional learning opportunities:</a:t>
            </a:r>
            <a:endParaRPr sz="5500" b="1" dirty="0">
              <a:solidFill>
                <a:srgbClr val="000000"/>
              </a:solidFill>
            </a:endParaRPr>
          </a:p>
          <a:p>
            <a:pPr marL="457200" lvl="0" indent="-315912" algn="l" rtl="0">
              <a:spcBef>
                <a:spcPts val="1200"/>
              </a:spcBef>
              <a:spcAft>
                <a:spcPts val="0"/>
              </a:spcAft>
              <a:buClr>
                <a:srgbClr val="000000"/>
              </a:buClr>
              <a:buSzPct val="100000"/>
              <a:buChar char="●"/>
            </a:pPr>
            <a:r>
              <a:rPr lang="en" sz="5500" b="1" dirty="0">
                <a:solidFill>
                  <a:srgbClr val="000000"/>
                </a:solidFill>
              </a:rPr>
              <a:t>Recorded workshop links</a:t>
            </a:r>
            <a:endParaRPr sz="5500" b="1" dirty="0">
              <a:solidFill>
                <a:srgbClr val="000000"/>
              </a:solidFill>
            </a:endParaRPr>
          </a:p>
          <a:p>
            <a:pPr marL="457200" lvl="0" indent="-315912" algn="l" rtl="0">
              <a:spcBef>
                <a:spcPts val="0"/>
              </a:spcBef>
              <a:spcAft>
                <a:spcPts val="0"/>
              </a:spcAft>
              <a:buClr>
                <a:srgbClr val="000000"/>
              </a:buClr>
              <a:buSzPct val="100000"/>
              <a:buChar char="●"/>
            </a:pPr>
            <a:r>
              <a:rPr lang="en" sz="5500" b="1" dirty="0">
                <a:solidFill>
                  <a:srgbClr val="000000"/>
                </a:solidFill>
              </a:rPr>
              <a:t>Workshop slides</a:t>
            </a:r>
            <a:endParaRPr sz="5500" b="1" dirty="0">
              <a:solidFill>
                <a:srgbClr val="000000"/>
              </a:solidFill>
            </a:endParaRPr>
          </a:p>
          <a:p>
            <a:pPr marL="457200" lvl="0" indent="-315912" algn="l" rtl="0">
              <a:spcBef>
                <a:spcPts val="0"/>
              </a:spcBef>
              <a:spcAft>
                <a:spcPts val="0"/>
              </a:spcAft>
              <a:buClr>
                <a:srgbClr val="000000"/>
              </a:buClr>
              <a:buSzPct val="100000"/>
              <a:buChar char="●"/>
            </a:pPr>
            <a:r>
              <a:rPr lang="en" sz="5500" b="1" dirty="0">
                <a:solidFill>
                  <a:srgbClr val="000000"/>
                </a:solidFill>
              </a:rPr>
              <a:t>Request sample applications via email</a:t>
            </a:r>
            <a:endParaRPr sz="5500" b="1" dirty="0">
              <a:solidFill>
                <a:srgbClr val="000000"/>
              </a:solidFill>
            </a:endParaRPr>
          </a:p>
          <a:p>
            <a:pPr marL="457200" lvl="0" indent="-315912" algn="l" rtl="0">
              <a:spcBef>
                <a:spcPts val="0"/>
              </a:spcBef>
              <a:spcAft>
                <a:spcPts val="0"/>
              </a:spcAft>
              <a:buClr>
                <a:srgbClr val="000000"/>
              </a:buClr>
              <a:buSzPct val="100000"/>
              <a:buChar char="●"/>
            </a:pPr>
            <a:r>
              <a:rPr lang="en" sz="5500" b="1" dirty="0">
                <a:solidFill>
                  <a:srgbClr val="000000"/>
                </a:solidFill>
              </a:rPr>
              <a:t>Read the Guidelines before beginning the application</a:t>
            </a:r>
            <a:endParaRPr sz="5500" b="1" dirty="0">
              <a:solidFill>
                <a:srgbClr val="000000"/>
              </a:solidFill>
            </a:endParaRPr>
          </a:p>
          <a:p>
            <a:pPr marL="0" lvl="0" indent="0" algn="l" rtl="0">
              <a:spcBef>
                <a:spcPts val="1200"/>
              </a:spcBef>
              <a:spcAft>
                <a:spcPts val="0"/>
              </a:spcAft>
              <a:buNone/>
            </a:pPr>
            <a:endParaRPr sz="1667" b="1" dirty="0">
              <a:solidFill>
                <a:srgbClr val="000000"/>
              </a:solidFill>
            </a:endParaRPr>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MORE DATES</a:t>
            </a:r>
            <a:endParaRPr sz="2820" b="1"/>
          </a:p>
        </p:txBody>
      </p:sp>
      <p:sp>
        <p:nvSpPr>
          <p:cNvPr id="172" name="Google Shape;172;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endParaRPr dirty="0"/>
          </a:p>
          <a:p>
            <a:pPr marL="0" lvl="0" indent="0" algn="l" rtl="0">
              <a:spcBef>
                <a:spcPts val="1200"/>
              </a:spcBef>
              <a:spcAft>
                <a:spcPts val="0"/>
              </a:spcAft>
              <a:buClr>
                <a:schemeClr val="dk1"/>
              </a:buClr>
              <a:buSzPts val="275"/>
              <a:buFont typeface="Arial"/>
              <a:buNone/>
            </a:pPr>
            <a:r>
              <a:rPr lang="en" sz="5600" b="1" dirty="0">
                <a:solidFill>
                  <a:srgbClr val="000000"/>
                </a:solidFill>
              </a:rPr>
              <a:t>CSGP Committee Public Meetings/Training Schedule in guidelines</a:t>
            </a:r>
            <a:endParaRPr sz="5600" b="1" dirty="0">
              <a:solidFill>
                <a:srgbClr val="000000"/>
              </a:solidFill>
            </a:endParaRPr>
          </a:p>
          <a:p>
            <a:pPr marL="0" lvl="0" indent="0" algn="l" rtl="0">
              <a:spcBef>
                <a:spcPts val="1200"/>
              </a:spcBef>
              <a:spcAft>
                <a:spcPts val="0"/>
              </a:spcAft>
              <a:buClr>
                <a:schemeClr val="dk1"/>
              </a:buClr>
              <a:buSzPts val="275"/>
              <a:buFont typeface="Arial"/>
              <a:buNone/>
            </a:pPr>
            <a:r>
              <a:rPr lang="en" sz="5600" b="1" dirty="0">
                <a:solidFill>
                  <a:srgbClr val="000000"/>
                </a:solidFill>
              </a:rPr>
              <a:t>Welcome to attend</a:t>
            </a:r>
            <a:endParaRPr sz="5600" b="1" dirty="0">
              <a:solidFill>
                <a:srgbClr val="000000"/>
              </a:solidFill>
            </a:endParaRPr>
          </a:p>
          <a:p>
            <a:pPr marL="0" lvl="0" indent="0" algn="l" rtl="0">
              <a:spcBef>
                <a:spcPts val="1200"/>
              </a:spcBef>
              <a:spcAft>
                <a:spcPts val="0"/>
              </a:spcAft>
              <a:buClr>
                <a:schemeClr val="dk1"/>
              </a:buClr>
              <a:buSzPts val="275"/>
              <a:buFont typeface="Arial"/>
              <a:buNone/>
            </a:pPr>
            <a:r>
              <a:rPr lang="en" sz="5600" b="1" dirty="0">
                <a:solidFill>
                  <a:srgbClr val="000000"/>
                </a:solidFill>
              </a:rPr>
              <a:t>Program visits </a:t>
            </a:r>
            <a:r>
              <a:rPr lang="en-US" sz="5600" b="1" dirty="0">
                <a:solidFill>
                  <a:srgbClr val="000000"/>
                </a:solidFill>
              </a:rPr>
              <a:t>by CSGP Committee</a:t>
            </a:r>
            <a:r>
              <a:rPr lang="en" sz="5600" b="1" dirty="0">
                <a:solidFill>
                  <a:srgbClr val="000000"/>
                </a:solidFill>
              </a:rPr>
              <a:t> - encourage, but cannot require</a:t>
            </a:r>
            <a:endParaRPr sz="5600" b="1" dirty="0">
              <a:solidFill>
                <a:srgbClr val="000000"/>
              </a:solidFill>
            </a:endParaRPr>
          </a:p>
          <a:p>
            <a:pPr marL="0" lvl="0" indent="0" algn="l" rtl="0">
              <a:spcBef>
                <a:spcPts val="1200"/>
              </a:spcBef>
              <a:spcAft>
                <a:spcPts val="0"/>
              </a:spcAft>
              <a:buNone/>
            </a:pPr>
            <a:r>
              <a:rPr lang="en" sz="5600" b="1" dirty="0">
                <a:solidFill>
                  <a:srgbClr val="000000"/>
                </a:solidFill>
              </a:rPr>
              <a:t>Comp tickets &amp; invitations</a:t>
            </a:r>
            <a:endParaRPr sz="5600" b="1" dirty="0">
              <a:solidFill>
                <a:srgbClr val="000000"/>
              </a:solidFill>
            </a:endParaRPr>
          </a:p>
          <a:p>
            <a:pPr marL="0" lvl="0" indent="0" algn="l" rtl="0">
              <a:spcBef>
                <a:spcPts val="1200"/>
              </a:spcBef>
              <a:spcAft>
                <a:spcPts val="0"/>
              </a:spcAft>
              <a:buNone/>
            </a:pPr>
            <a:endParaRPr sz="5600" b="1" dirty="0">
              <a:solidFill>
                <a:srgbClr val="000000"/>
              </a:solidFill>
            </a:endParaRPr>
          </a:p>
          <a:p>
            <a:pPr marL="457200" lvl="0" indent="-317500" algn="l" rtl="0">
              <a:spcBef>
                <a:spcPts val="1200"/>
              </a:spcBef>
              <a:spcAft>
                <a:spcPts val="0"/>
              </a:spcAft>
              <a:buClr>
                <a:srgbClr val="000000"/>
              </a:buClr>
              <a:buSzPct val="100000"/>
              <a:buChar char="●"/>
            </a:pPr>
            <a:r>
              <a:rPr lang="en" sz="5600" b="1" dirty="0">
                <a:solidFill>
                  <a:srgbClr val="000000"/>
                </a:solidFill>
              </a:rPr>
              <a:t>4-6 p.m., Thursday, Oct. 20 @ duPont Ctr - CCGJ Board of Directors Meeting - approve allocations</a:t>
            </a:r>
            <a:endParaRPr sz="5600" b="1" dirty="0">
              <a:solidFill>
                <a:srgbClr val="000000"/>
              </a:solidFill>
            </a:endParaRPr>
          </a:p>
          <a:p>
            <a:pPr marL="457200" lvl="0" indent="-317500" algn="l" rtl="0">
              <a:spcBef>
                <a:spcPts val="0"/>
              </a:spcBef>
              <a:spcAft>
                <a:spcPts val="0"/>
              </a:spcAft>
              <a:buClr>
                <a:srgbClr val="000000"/>
              </a:buClr>
              <a:buSzPct val="100000"/>
              <a:buChar char="●"/>
            </a:pPr>
            <a:r>
              <a:rPr lang="en" sz="5600" b="1" dirty="0">
                <a:solidFill>
                  <a:srgbClr val="000000"/>
                </a:solidFill>
              </a:rPr>
              <a:t>October/November - Process Survey</a:t>
            </a:r>
            <a:endParaRPr sz="5600" b="1" dirty="0">
              <a:solidFill>
                <a:srgbClr val="000000"/>
              </a:solidFill>
            </a:endParaRPr>
          </a:p>
          <a:p>
            <a:pPr marL="457200" lvl="0" indent="-317500" algn="l" rtl="0">
              <a:spcBef>
                <a:spcPts val="0"/>
              </a:spcBef>
              <a:spcAft>
                <a:spcPts val="0"/>
              </a:spcAft>
              <a:buClr>
                <a:srgbClr val="000000"/>
              </a:buClr>
              <a:buSzPct val="100000"/>
              <a:buChar char="●"/>
            </a:pPr>
            <a:r>
              <a:rPr lang="en" sz="5600" b="1" dirty="0">
                <a:solidFill>
                  <a:srgbClr val="000000"/>
                </a:solidFill>
              </a:rPr>
              <a:t>4:30-6:30, Thursday., Dec. 1 @ Jessie Ball duPont Center - CSGP Appreciation Mixer</a:t>
            </a:r>
            <a:endParaRPr sz="5600" b="1" dirty="0">
              <a:solidFill>
                <a:srgbClr val="000000"/>
              </a:solidFill>
            </a:endParaRPr>
          </a:p>
          <a:p>
            <a:pPr marL="0" lvl="0" indent="0" algn="l" rtl="0">
              <a:spcBef>
                <a:spcPts val="1200"/>
              </a:spcBef>
              <a:spcAft>
                <a:spcPts val="0"/>
              </a:spcAft>
              <a:buClr>
                <a:schemeClr val="dk1"/>
              </a:buClr>
              <a:buSzPct val="61111"/>
              <a:buFont typeface="Arial"/>
              <a:buNone/>
            </a:pPr>
            <a:endParaRPr dirty="0"/>
          </a:p>
          <a:p>
            <a:pPr marL="0" lvl="0" indent="0" algn="l" rtl="0">
              <a:spcBef>
                <a:spcPts val="1200"/>
              </a:spcBef>
              <a:spcAft>
                <a:spcPts val="1200"/>
              </a:spcAft>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ADVOCACY</a:t>
            </a:r>
            <a:endParaRPr sz="2820" b="1"/>
          </a:p>
        </p:txBody>
      </p:sp>
      <p:sp>
        <p:nvSpPr>
          <p:cNvPr id="178" name="Google Shape;178;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en" dirty="0">
                <a:solidFill>
                  <a:srgbClr val="000000"/>
                </a:solidFill>
              </a:rPr>
              <a:t>Soft Advocacy:</a:t>
            </a:r>
            <a:endParaRPr dirty="0">
              <a:solidFill>
                <a:srgbClr val="000000"/>
              </a:solidFill>
            </a:endParaRPr>
          </a:p>
          <a:p>
            <a:pPr marL="457200" lvl="0" indent="-342900" algn="l" rtl="0">
              <a:spcBef>
                <a:spcPts val="1200"/>
              </a:spcBef>
              <a:spcAft>
                <a:spcPts val="0"/>
              </a:spcAft>
              <a:buClr>
                <a:srgbClr val="000000"/>
              </a:buClr>
              <a:buSzPts val="1800"/>
              <a:buChar char="●"/>
            </a:pPr>
            <a:r>
              <a:rPr lang="en" dirty="0">
                <a:solidFill>
                  <a:srgbClr val="000000"/>
                </a:solidFill>
              </a:rPr>
              <a:t>Invite all elected officials at all levels – local, state, federal -- to your events</a:t>
            </a:r>
            <a:endParaRPr dirty="0">
              <a:solidFill>
                <a:srgbClr val="000000"/>
              </a:solidFill>
            </a:endParaRPr>
          </a:p>
          <a:p>
            <a:pPr marL="457200" lvl="0" indent="-342900" algn="l" rtl="0">
              <a:spcBef>
                <a:spcPts val="0"/>
              </a:spcBef>
              <a:spcAft>
                <a:spcPts val="0"/>
              </a:spcAft>
              <a:buClr>
                <a:srgbClr val="000000"/>
              </a:buClr>
              <a:buSzPts val="1800"/>
              <a:buChar char="●"/>
            </a:pPr>
            <a:r>
              <a:rPr lang="en" dirty="0">
                <a:solidFill>
                  <a:srgbClr val="000000"/>
                </a:solidFill>
              </a:rPr>
              <a:t>Put them on your mailing lists so they can know what’s going on</a:t>
            </a:r>
            <a:endParaRPr dirty="0">
              <a:solidFill>
                <a:srgbClr val="000000"/>
              </a:solidFill>
            </a:endParaRPr>
          </a:p>
          <a:p>
            <a:pPr marL="457200" lvl="0" indent="-342900" algn="l" rtl="0">
              <a:spcBef>
                <a:spcPts val="0"/>
              </a:spcBef>
              <a:spcAft>
                <a:spcPts val="0"/>
              </a:spcAft>
              <a:buClr>
                <a:srgbClr val="000000"/>
              </a:buClr>
              <a:buSzPts val="1800"/>
              <a:buChar char="●"/>
            </a:pPr>
            <a:r>
              <a:rPr lang="en" dirty="0">
                <a:solidFill>
                  <a:srgbClr val="000000"/>
                </a:solidFill>
              </a:rPr>
              <a:t>Thank them for support all the time; be positive and SHOW what arts and culture bring to Duval County </a:t>
            </a:r>
            <a:endParaRPr dirty="0">
              <a:solidFill>
                <a:srgbClr val="000000"/>
              </a:solidFill>
            </a:endParaRPr>
          </a:p>
          <a:p>
            <a:pPr marL="0" lvl="0" indent="0" algn="l" rtl="0">
              <a:spcBef>
                <a:spcPts val="1200"/>
              </a:spcBef>
              <a:spcAft>
                <a:spcPts val="1200"/>
              </a:spcAft>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990"/>
              <a:buFont typeface="Arial"/>
              <a:buNone/>
            </a:pPr>
            <a:r>
              <a:rPr lang="en" sz="2811" b="1"/>
              <a:t>QUESTIONS?</a:t>
            </a:r>
            <a:endParaRPr sz="2811" b="1"/>
          </a:p>
          <a:p>
            <a:pPr marL="0" lvl="0" indent="0" algn="ctr" rtl="0">
              <a:spcBef>
                <a:spcPts val="0"/>
              </a:spcBef>
              <a:spcAft>
                <a:spcPts val="0"/>
              </a:spcAft>
              <a:buNone/>
            </a:pPr>
            <a:endParaRPr sz="2600" b="1"/>
          </a:p>
        </p:txBody>
      </p:sp>
      <p:sp>
        <p:nvSpPr>
          <p:cNvPr id="184" name="Google Shape;184;p34"/>
          <p:cNvSpPr txBox="1">
            <a:spLocks noGrp="1"/>
          </p:cNvSpPr>
          <p:nvPr>
            <p:ph type="body" idx="1"/>
          </p:nvPr>
        </p:nvSpPr>
        <p:spPr>
          <a:xfrm>
            <a:off x="311700" y="116680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dirty="0">
                <a:solidFill>
                  <a:srgbClr val="000000"/>
                </a:solidFill>
              </a:rPr>
              <a:t>Read the guidelines and instructions first, then email:</a:t>
            </a:r>
            <a:endParaRPr sz="1400" b="1" dirty="0">
              <a:solidFill>
                <a:srgbClr val="000000"/>
              </a:solidFill>
            </a:endParaRPr>
          </a:p>
          <a:p>
            <a:pPr marL="0" lvl="0" indent="0" algn="l" rtl="0">
              <a:spcBef>
                <a:spcPts val="1200"/>
              </a:spcBef>
              <a:spcAft>
                <a:spcPts val="0"/>
              </a:spcAft>
              <a:buNone/>
            </a:pPr>
            <a:endParaRPr sz="1400" b="1" dirty="0">
              <a:solidFill>
                <a:srgbClr val="000000"/>
              </a:solidFill>
            </a:endParaRPr>
          </a:p>
          <a:p>
            <a:pPr marL="0" lvl="0" indent="0" algn="l" rtl="0">
              <a:spcBef>
                <a:spcPts val="1200"/>
              </a:spcBef>
              <a:spcAft>
                <a:spcPts val="0"/>
              </a:spcAft>
              <a:buNone/>
            </a:pPr>
            <a:r>
              <a:rPr lang="en" sz="1400" b="1" dirty="0">
                <a:solidFill>
                  <a:srgbClr val="000000"/>
                </a:solidFill>
              </a:rPr>
              <a:t>Amy Palmer, Director of Grants Administration</a:t>
            </a:r>
            <a:endParaRPr sz="1400" b="1" dirty="0">
              <a:solidFill>
                <a:srgbClr val="000000"/>
              </a:solidFill>
            </a:endParaRPr>
          </a:p>
          <a:p>
            <a:pPr marL="0" lvl="0" indent="0" algn="l" rtl="0">
              <a:spcBef>
                <a:spcPts val="1200"/>
              </a:spcBef>
              <a:spcAft>
                <a:spcPts val="0"/>
              </a:spcAft>
              <a:buNone/>
            </a:pPr>
            <a:r>
              <a:rPr lang="en" sz="1400" b="1" u="sng" dirty="0">
                <a:solidFill>
                  <a:srgbClr val="000000"/>
                </a:solidFill>
                <a:hlinkClick r:id="rId3">
                  <a:extLst>
                    <a:ext uri="{A12FA001-AC4F-418D-AE19-62706E023703}">
                      <ahyp:hlinkClr xmlns:ahyp="http://schemas.microsoft.com/office/drawing/2018/hyperlinkcolor" val="tx"/>
                    </a:ext>
                  </a:extLst>
                </a:hlinkClick>
              </a:rPr>
              <a:t>apalmer@culturalcouncil.org</a:t>
            </a:r>
            <a:endParaRPr sz="1400" b="1" dirty="0">
              <a:solidFill>
                <a:srgbClr val="000000"/>
              </a:solidFill>
            </a:endParaRPr>
          </a:p>
          <a:p>
            <a:pPr marL="0" lvl="0" indent="0" algn="l" rtl="0">
              <a:spcBef>
                <a:spcPts val="1200"/>
              </a:spcBef>
              <a:spcAft>
                <a:spcPts val="0"/>
              </a:spcAft>
              <a:buNone/>
            </a:pPr>
            <a:endParaRPr sz="1400" b="1" dirty="0">
              <a:solidFill>
                <a:srgbClr val="000000"/>
              </a:solidFill>
            </a:endParaRPr>
          </a:p>
          <a:p>
            <a:pPr marL="0" lvl="0" indent="0" algn="l" rtl="0">
              <a:spcBef>
                <a:spcPts val="1200"/>
              </a:spcBef>
              <a:spcAft>
                <a:spcPts val="0"/>
              </a:spcAft>
              <a:buNone/>
            </a:pPr>
            <a:r>
              <a:rPr lang="en" sz="1400" b="1" dirty="0">
                <a:solidFill>
                  <a:srgbClr val="000000"/>
                </a:solidFill>
              </a:rPr>
              <a:t>John Poage, Grantmaking Manager</a:t>
            </a:r>
            <a:endParaRPr sz="1400" b="1" dirty="0">
              <a:solidFill>
                <a:srgbClr val="000000"/>
              </a:solidFill>
            </a:endParaRPr>
          </a:p>
          <a:p>
            <a:pPr marL="0" lvl="0" indent="0" algn="l" rtl="0">
              <a:spcBef>
                <a:spcPts val="1200"/>
              </a:spcBef>
              <a:spcAft>
                <a:spcPts val="0"/>
              </a:spcAft>
              <a:buNone/>
            </a:pPr>
            <a:r>
              <a:rPr lang="en" sz="1400" b="1" u="sng" dirty="0">
                <a:solidFill>
                  <a:srgbClr val="000000"/>
                </a:solidFill>
                <a:hlinkClick r:id="rId4">
                  <a:extLst>
                    <a:ext uri="{A12FA001-AC4F-418D-AE19-62706E023703}">
                      <ahyp:hlinkClr xmlns:ahyp="http://schemas.microsoft.com/office/drawing/2018/hyperlinkcolor" val="tx"/>
                    </a:ext>
                  </a:extLst>
                </a:hlinkClick>
              </a:rPr>
              <a:t>john@culturalcouncil.org</a:t>
            </a:r>
            <a:endParaRPr sz="1400" b="1" dirty="0">
              <a:solidFill>
                <a:srgbClr val="000000"/>
              </a:solidFill>
            </a:endParaRPr>
          </a:p>
          <a:p>
            <a:pPr marL="0" lvl="0" indent="0" algn="l" rtl="0">
              <a:spcBef>
                <a:spcPts val="1200"/>
              </a:spcBef>
              <a:spcAft>
                <a:spcPts val="0"/>
              </a:spcAft>
              <a:buNone/>
            </a:pPr>
            <a:endParaRPr sz="1100" b="1" dirty="0">
              <a:solidFill>
                <a:srgbClr val="000000"/>
              </a:solidFill>
            </a:endParaRPr>
          </a:p>
          <a:p>
            <a:pPr marL="0" lvl="0" indent="0" algn="l" rtl="0">
              <a:spcBef>
                <a:spcPts val="1200"/>
              </a:spcBef>
              <a:spcAft>
                <a:spcPts val="0"/>
              </a:spcAft>
              <a:buNone/>
            </a:pPr>
            <a:endParaRPr sz="1100" dirty="0">
              <a:solidFill>
                <a:srgbClr val="000000"/>
              </a:solidFill>
            </a:endParaRPr>
          </a:p>
          <a:p>
            <a:pPr marL="0" lvl="0" indent="0" algn="l" rtl="0">
              <a:spcBef>
                <a:spcPts val="1200"/>
              </a:spcBef>
              <a:spcAft>
                <a:spcPts val="1200"/>
              </a:spcAft>
              <a:buNone/>
            </a:pPr>
            <a:endParaRPr sz="1100"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35357"/>
              <a:buFont typeface="Arial"/>
              <a:buNone/>
            </a:pPr>
            <a:r>
              <a:rPr lang="en" sz="3111" b="1"/>
              <a:t>APPLICATION DEADLINE</a:t>
            </a:r>
            <a:endParaRPr sz="3111" b="1"/>
          </a:p>
          <a:p>
            <a:pPr marL="0" lvl="0" indent="0" algn="l" rtl="0">
              <a:spcBef>
                <a:spcPts val="0"/>
              </a:spcBef>
              <a:spcAft>
                <a:spcPts val="0"/>
              </a:spcAft>
              <a:buNone/>
            </a:pPr>
            <a:endParaRPr/>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Clr>
                <a:schemeClr val="dk1"/>
              </a:buClr>
              <a:buSzPts val="1100"/>
              <a:buFont typeface="Arial"/>
              <a:buNone/>
            </a:pPr>
            <a:r>
              <a:rPr lang="en" sz="1400" b="1" dirty="0">
                <a:solidFill>
                  <a:schemeClr val="dk1"/>
                </a:solidFill>
              </a:rPr>
              <a:t>Wednesday, June 22, 2022</a:t>
            </a:r>
            <a:endParaRPr sz="1400" b="1" dirty="0">
              <a:solidFill>
                <a:schemeClr val="dk1"/>
              </a:solidFill>
            </a:endParaRPr>
          </a:p>
          <a:p>
            <a:pPr marL="2286000" lvl="0" indent="457200" algn="l" rtl="0">
              <a:spcBef>
                <a:spcPts val="1200"/>
              </a:spcBef>
              <a:spcAft>
                <a:spcPts val="0"/>
              </a:spcAft>
              <a:buClr>
                <a:schemeClr val="dk1"/>
              </a:buClr>
              <a:buSzPts val="1100"/>
              <a:buFont typeface="Arial"/>
              <a:buNone/>
            </a:pPr>
            <a:r>
              <a:rPr lang="en" sz="1400" b="1" dirty="0">
                <a:solidFill>
                  <a:schemeClr val="dk1"/>
                </a:solidFill>
              </a:rPr>
              <a:t>11:59 p.m. Online (in Foundant)</a:t>
            </a:r>
            <a:endParaRPr sz="1400" b="1" dirty="0">
              <a:solidFill>
                <a:schemeClr val="dk1"/>
              </a:solidFill>
            </a:endParaRPr>
          </a:p>
          <a:p>
            <a:pPr marL="0" lvl="0" indent="0" algn="l" rtl="0">
              <a:spcBef>
                <a:spcPts val="1200"/>
              </a:spcBef>
              <a:spcAft>
                <a:spcPts val="0"/>
              </a:spcAft>
              <a:buNone/>
            </a:pPr>
            <a:r>
              <a:rPr lang="en" sz="1400" dirty="0">
                <a:solidFill>
                  <a:schemeClr val="dk1"/>
                </a:solidFill>
              </a:rPr>
              <a:t>Foundant Link: </a:t>
            </a:r>
            <a:endParaRPr sz="1400" dirty="0">
              <a:solidFill>
                <a:schemeClr val="dk1"/>
              </a:solidFill>
            </a:endParaRPr>
          </a:p>
          <a:p>
            <a:pPr marL="0" lvl="0" indent="0" algn="l" rtl="0">
              <a:spcBef>
                <a:spcPts val="1200"/>
              </a:spcBef>
              <a:spcAft>
                <a:spcPts val="0"/>
              </a:spcAft>
              <a:buNone/>
            </a:pPr>
            <a:r>
              <a:rPr lang="en" sz="1400" u="sng" dirty="0">
                <a:solidFill>
                  <a:schemeClr val="hlink"/>
                </a:solidFill>
                <a:hlinkClick r:id="rId3"/>
              </a:rPr>
              <a:t>https://www.grantinterface.com/Common/LogOn.aspx?urlkey=culturalcouncil</a:t>
            </a:r>
            <a:endParaRPr sz="1400" u="sng" dirty="0">
              <a:solidFill>
                <a:schemeClr val="hlink"/>
              </a:solidFill>
            </a:endParaRPr>
          </a:p>
          <a:p>
            <a:pPr marL="0" lvl="0" indent="0" algn="l" rtl="0">
              <a:spcBef>
                <a:spcPts val="1200"/>
              </a:spcBef>
              <a:spcAft>
                <a:spcPts val="0"/>
              </a:spcAft>
              <a:buClr>
                <a:schemeClr val="dk1"/>
              </a:buClr>
              <a:buSzPts val="1100"/>
              <a:buFont typeface="Arial"/>
              <a:buNone/>
            </a:pPr>
            <a:r>
              <a:rPr lang="en" sz="1400" b="1" dirty="0">
                <a:solidFill>
                  <a:schemeClr val="dk1"/>
                </a:solidFill>
              </a:rPr>
              <a:t>CSGP provides general operating support to Duval County arts and cultural organizations that improve quality of life for residents.  </a:t>
            </a:r>
            <a:endParaRPr sz="1400" b="1" dirty="0">
              <a:solidFill>
                <a:schemeClr val="dk1"/>
              </a:solidFill>
            </a:endParaRPr>
          </a:p>
          <a:p>
            <a:pPr marL="0" lvl="0" indent="0" algn="l" rtl="0">
              <a:spcBef>
                <a:spcPts val="1200"/>
              </a:spcBef>
              <a:spcAft>
                <a:spcPts val="0"/>
              </a:spcAft>
              <a:buClr>
                <a:schemeClr val="dk1"/>
              </a:buClr>
              <a:buSzPts val="1100"/>
              <a:buFont typeface="Arial"/>
              <a:buNone/>
            </a:pPr>
            <a:r>
              <a:rPr lang="en" sz="1400" b="1" dirty="0">
                <a:solidFill>
                  <a:schemeClr val="dk1"/>
                </a:solidFill>
              </a:rPr>
              <a:t>CSGP is funded by the City of Jacksonville and administered by the CCGJ.</a:t>
            </a:r>
            <a:endParaRPr sz="1400" b="1" dirty="0">
              <a:solidFill>
                <a:schemeClr val="dk1"/>
              </a:solidFill>
            </a:endParaRPr>
          </a:p>
          <a:p>
            <a:pPr marL="0" lvl="0" indent="0" algn="l" rtl="0">
              <a:spcBef>
                <a:spcPts val="1200"/>
              </a:spcBef>
              <a:spcAft>
                <a:spcPts val="0"/>
              </a:spcAft>
              <a:buClr>
                <a:schemeClr val="dk1"/>
              </a:buClr>
              <a:buSzPts val="1100"/>
              <a:buFont typeface="Arial"/>
              <a:buNone/>
            </a:pPr>
            <a:r>
              <a:rPr lang="en" sz="1400" b="1" dirty="0">
                <a:solidFill>
                  <a:schemeClr val="dk1"/>
                </a:solidFill>
              </a:rPr>
              <a:t>CSGP is governed by Chapter 118, Part 6 of the Ordinance Code of COJ.</a:t>
            </a:r>
            <a:endParaRPr sz="1400" b="1" dirty="0">
              <a:solidFill>
                <a:schemeClr val="dk1"/>
              </a:solidFill>
            </a:endParaRPr>
          </a:p>
          <a:p>
            <a:pPr marL="0" lvl="0" indent="0" algn="l" rtl="0">
              <a:spcBef>
                <a:spcPts val="1200"/>
              </a:spcBef>
              <a:spcAft>
                <a:spcPts val="12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FOUNDANT TIPS</a:t>
            </a:r>
            <a:endParaRPr b="1"/>
          </a:p>
        </p:txBody>
      </p:sp>
      <p:sp>
        <p:nvSpPr>
          <p:cNvPr id="74" name="Google Shape;74;p16"/>
          <p:cNvSpPr txBox="1">
            <a:spLocks noGrp="1"/>
          </p:cNvSpPr>
          <p:nvPr>
            <p:ph type="body" idx="1"/>
          </p:nvPr>
        </p:nvSpPr>
        <p:spPr>
          <a:xfrm>
            <a:off x="311700" y="1102900"/>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dirty="0">
                <a:solidFill>
                  <a:srgbClr val="000000"/>
                </a:solidFill>
              </a:rPr>
              <a:t>Online application</a:t>
            </a:r>
            <a:endParaRPr dirty="0">
              <a:solidFill>
                <a:srgbClr val="000000"/>
              </a:solidFill>
            </a:endParaRPr>
          </a:p>
          <a:p>
            <a:pPr marL="0" lvl="0" indent="0" algn="l" rtl="0">
              <a:spcBef>
                <a:spcPts val="1200"/>
              </a:spcBef>
              <a:spcAft>
                <a:spcPts val="0"/>
              </a:spcAft>
              <a:buNone/>
            </a:pPr>
            <a:r>
              <a:rPr lang="en" dirty="0">
                <a:solidFill>
                  <a:srgbClr val="000000"/>
                </a:solidFill>
              </a:rPr>
              <a:t>How to begin - Edit Application</a:t>
            </a:r>
            <a:endParaRPr dirty="0">
              <a:solidFill>
                <a:srgbClr val="000000"/>
              </a:solidFill>
            </a:endParaRPr>
          </a:p>
          <a:p>
            <a:pPr marL="0" lvl="0" indent="0" algn="l" rtl="0">
              <a:spcBef>
                <a:spcPts val="1200"/>
              </a:spcBef>
              <a:spcAft>
                <a:spcPts val="0"/>
              </a:spcAft>
              <a:buNone/>
            </a:pPr>
            <a:r>
              <a:rPr lang="en" dirty="0">
                <a:solidFill>
                  <a:srgbClr val="000000"/>
                </a:solidFill>
              </a:rPr>
              <a:t>Application assigned to person who submitted the LOI</a:t>
            </a:r>
            <a:endParaRPr dirty="0">
              <a:solidFill>
                <a:srgbClr val="000000"/>
              </a:solidFill>
            </a:endParaRPr>
          </a:p>
          <a:p>
            <a:pPr marL="0" lvl="0" indent="0" algn="l" rtl="0">
              <a:spcBef>
                <a:spcPts val="1200"/>
              </a:spcBef>
              <a:spcAft>
                <a:spcPts val="0"/>
              </a:spcAft>
              <a:buNone/>
            </a:pPr>
            <a:r>
              <a:rPr lang="en" dirty="0">
                <a:solidFill>
                  <a:srgbClr val="000000"/>
                </a:solidFill>
              </a:rPr>
              <a:t>Collaborate Function</a:t>
            </a:r>
            <a:endParaRPr dirty="0">
              <a:solidFill>
                <a:srgbClr val="000000"/>
              </a:solidFill>
            </a:endParaRPr>
          </a:p>
          <a:p>
            <a:pPr marL="0" lvl="0" indent="0" algn="l" rtl="0">
              <a:spcBef>
                <a:spcPts val="1200"/>
              </a:spcBef>
              <a:spcAft>
                <a:spcPts val="0"/>
              </a:spcAft>
              <a:buNone/>
            </a:pPr>
            <a:endParaRPr dirty="0">
              <a:solidFill>
                <a:srgbClr val="000000"/>
              </a:solidFill>
            </a:endParaRPr>
          </a:p>
          <a:p>
            <a:pPr marL="0" lvl="0" indent="0" algn="l" rtl="0">
              <a:spcBef>
                <a:spcPts val="1200"/>
              </a:spcBef>
              <a:spcAft>
                <a:spcPts val="0"/>
              </a:spcAft>
              <a:buNone/>
            </a:pPr>
            <a:r>
              <a:rPr lang="en" dirty="0">
                <a:solidFill>
                  <a:srgbClr val="000000"/>
                </a:solidFill>
              </a:rPr>
              <a:t>10k characters = 3 pages in Word</a:t>
            </a:r>
            <a:endParaRPr dirty="0">
              <a:solidFill>
                <a:srgbClr val="000000"/>
              </a:solidFill>
            </a:endParaRPr>
          </a:p>
          <a:p>
            <a:pPr marL="0" lvl="0" indent="0" algn="l" rtl="0">
              <a:spcBef>
                <a:spcPts val="1200"/>
              </a:spcBef>
              <a:spcAft>
                <a:spcPts val="0"/>
              </a:spcAft>
              <a:buNone/>
            </a:pPr>
            <a:r>
              <a:rPr lang="en" dirty="0">
                <a:solidFill>
                  <a:srgbClr val="000000"/>
                </a:solidFill>
              </a:rPr>
              <a:t>Copy and paste </a:t>
            </a:r>
            <a:r>
              <a:rPr lang="en-US" dirty="0">
                <a:solidFill>
                  <a:srgbClr val="000000"/>
                </a:solidFill>
              </a:rPr>
              <a:t>from Word – NEW:  formatting tools in Foundant</a:t>
            </a:r>
            <a:endParaRPr dirty="0">
              <a:solidFill>
                <a:srgbClr val="000000"/>
              </a:solidFill>
            </a:endParaRPr>
          </a:p>
          <a:p>
            <a:pPr marL="0" lvl="0" indent="0" algn="l" rtl="0">
              <a:spcBef>
                <a:spcPts val="1200"/>
              </a:spcBef>
              <a:spcAft>
                <a:spcPts val="1200"/>
              </a:spcAft>
              <a:buNone/>
            </a:pPr>
            <a:r>
              <a:rPr lang="en" dirty="0">
                <a:solidFill>
                  <a:srgbClr val="000000"/>
                </a:solidFill>
              </a:rPr>
              <a:t>Upload</a:t>
            </a:r>
            <a:endParaRPr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11" b="1" dirty="0"/>
              <a:t>PANDEMIC/</a:t>
            </a:r>
            <a:r>
              <a:rPr lang="en-US" sz="2811" b="1" dirty="0"/>
              <a:t>ENDEMIC</a:t>
            </a:r>
            <a:endParaRPr sz="2811" b="1" dirty="0"/>
          </a:p>
        </p:txBody>
      </p:sp>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u="sng" dirty="0">
                <a:solidFill>
                  <a:schemeClr val="dk1"/>
                </a:solidFill>
              </a:rPr>
              <a:t>Coronavirus Pandemic:</a:t>
            </a:r>
            <a:endParaRPr u="sng" dirty="0">
              <a:solidFill>
                <a:schemeClr val="dk1"/>
              </a:solidFill>
            </a:endParaRPr>
          </a:p>
          <a:p>
            <a:pPr marL="0" lvl="0" indent="0" algn="l" rtl="0">
              <a:spcBef>
                <a:spcPts val="1200"/>
              </a:spcBef>
              <a:spcAft>
                <a:spcPts val="0"/>
              </a:spcAft>
              <a:buNone/>
            </a:pPr>
            <a:r>
              <a:rPr lang="en" dirty="0">
                <a:solidFill>
                  <a:schemeClr val="dk1"/>
                </a:solidFill>
              </a:rPr>
              <a:t>For the 2022-2023 application, as applicable, please focus your responses through the lens of the coronavirus pandemic/</a:t>
            </a:r>
            <a:r>
              <a:rPr lang="en-US" dirty="0">
                <a:solidFill>
                  <a:schemeClr val="dk1"/>
                </a:solidFill>
              </a:rPr>
              <a:t>endemic</a:t>
            </a:r>
            <a:r>
              <a:rPr lang="en" dirty="0">
                <a:solidFill>
                  <a:schemeClr val="dk1"/>
                </a:solidFill>
              </a:rPr>
              <a:t>:</a:t>
            </a:r>
            <a:endParaRPr dirty="0">
              <a:solidFill>
                <a:schemeClr val="dk1"/>
              </a:solidFill>
            </a:endParaRPr>
          </a:p>
          <a:p>
            <a:pPr marL="457200" lvl="0" indent="-342900" algn="l" rtl="0">
              <a:spcBef>
                <a:spcPts val="1200"/>
              </a:spcBef>
              <a:spcAft>
                <a:spcPts val="0"/>
              </a:spcAft>
              <a:buClr>
                <a:schemeClr val="dk1"/>
              </a:buClr>
              <a:buSzPts val="1800"/>
              <a:buChar char="●"/>
            </a:pPr>
            <a:r>
              <a:rPr lang="en" dirty="0">
                <a:solidFill>
                  <a:schemeClr val="dk1"/>
                </a:solidFill>
              </a:rPr>
              <a:t>What was/ is the impact on your organization’s operations, programs, and budget? </a:t>
            </a:r>
            <a:endParaRPr dirty="0">
              <a:solidFill>
                <a:schemeClr val="dk1"/>
              </a:solidFill>
            </a:endParaRPr>
          </a:p>
          <a:p>
            <a:pPr marL="457200" lvl="0" indent="-342900" algn="l" rtl="0">
              <a:spcBef>
                <a:spcPts val="0"/>
              </a:spcBef>
              <a:spcAft>
                <a:spcPts val="0"/>
              </a:spcAft>
              <a:buClr>
                <a:schemeClr val="dk1"/>
              </a:buClr>
              <a:buSzPts val="1800"/>
              <a:buChar char="●"/>
            </a:pPr>
            <a:r>
              <a:rPr lang="en" dirty="0">
                <a:solidFill>
                  <a:schemeClr val="dk1"/>
                </a:solidFill>
              </a:rPr>
              <a:t>How has/will your organization remained engaged and continue to serve?</a:t>
            </a:r>
          </a:p>
          <a:p>
            <a:pPr marL="457200" lvl="0" indent="-342900" algn="l" rtl="0">
              <a:spcBef>
                <a:spcPts val="0"/>
              </a:spcBef>
              <a:spcAft>
                <a:spcPts val="0"/>
              </a:spcAft>
              <a:buClr>
                <a:schemeClr val="dk1"/>
              </a:buClr>
              <a:buSzPts val="1800"/>
              <a:buChar char="●"/>
            </a:pPr>
            <a:r>
              <a:rPr lang="en" dirty="0">
                <a:solidFill>
                  <a:schemeClr val="dk1"/>
                </a:solidFill>
              </a:rPr>
              <a:t>What does recovery look like?</a:t>
            </a:r>
            <a:endParaRPr dirty="0">
              <a:solidFill>
                <a:schemeClr val="dk1"/>
              </a:solidFill>
            </a:endParaRPr>
          </a:p>
          <a:p>
            <a:pPr marL="0" lvl="0" indent="0" algn="l" rtl="0">
              <a:spcBef>
                <a:spcPts val="1200"/>
              </a:spcBef>
              <a:spcAft>
                <a:spcPts val="0"/>
              </a:spcAft>
              <a:buClr>
                <a:schemeClr val="dk1"/>
              </a:buClr>
              <a:buSzPts val="1100"/>
              <a:buFont typeface="Arial"/>
              <a:buNone/>
            </a:pPr>
            <a:r>
              <a:rPr lang="en" dirty="0">
                <a:solidFill>
                  <a:srgbClr val="222222"/>
                </a:solidFill>
                <a:highlight>
                  <a:srgbClr val="FFFFFF"/>
                </a:highlight>
              </a:rPr>
              <a:t> </a:t>
            </a:r>
            <a:endParaRPr dirty="0">
              <a:solidFill>
                <a:srgbClr val="222222"/>
              </a:solidFill>
              <a:highlight>
                <a:srgbClr val="FFFFFF"/>
              </a:highlight>
            </a:endParaRPr>
          </a:p>
          <a:p>
            <a:pPr marL="0" lvl="0" indent="0" algn="l" rtl="0">
              <a:spcBef>
                <a:spcPts val="1200"/>
              </a:spcBef>
              <a:spcAft>
                <a:spcPts val="12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34315"/>
              <a:buFont typeface="Arial"/>
              <a:buNone/>
            </a:pPr>
            <a:r>
              <a:rPr lang="en" sz="3205" b="1" dirty="0"/>
              <a:t>APPLICATION: FORM A - Operating Budget</a:t>
            </a:r>
            <a:r>
              <a:rPr lang="en" sz="3000" b="1" dirty="0"/>
              <a:t> </a:t>
            </a:r>
            <a:endParaRPr dirty="0"/>
          </a:p>
        </p:txBody>
      </p:sp>
      <p:sp>
        <p:nvSpPr>
          <p:cNvPr id="86" name="Google Shape;86;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00" b="1" dirty="0">
                <a:solidFill>
                  <a:srgbClr val="000000"/>
                </a:solidFill>
              </a:rPr>
              <a:t>5 Years - operating budget (3 years of actuals, current year, grant period)</a:t>
            </a:r>
            <a:endParaRPr sz="1400" b="1" dirty="0">
              <a:solidFill>
                <a:srgbClr val="000000"/>
              </a:solidFill>
            </a:endParaRPr>
          </a:p>
          <a:p>
            <a:pPr marL="457200" lvl="0" indent="-317500" algn="l" rtl="0">
              <a:spcBef>
                <a:spcPts val="1200"/>
              </a:spcBef>
              <a:spcAft>
                <a:spcPts val="0"/>
              </a:spcAft>
              <a:buClr>
                <a:srgbClr val="000000"/>
              </a:buClr>
              <a:buSzPts val="1400"/>
              <a:buChar char="●"/>
            </a:pPr>
            <a:r>
              <a:rPr lang="en" sz="1400" b="1" dirty="0">
                <a:solidFill>
                  <a:srgbClr val="000000"/>
                </a:solidFill>
              </a:rPr>
              <a:t>No in-kind</a:t>
            </a:r>
            <a:endParaRPr sz="1400" b="1" dirty="0">
              <a:solidFill>
                <a:srgbClr val="000000"/>
              </a:solidFill>
            </a:endParaRPr>
          </a:p>
          <a:p>
            <a:pPr marL="457200" lvl="0" indent="-317500" algn="l" rtl="0">
              <a:spcBef>
                <a:spcPts val="0"/>
              </a:spcBef>
              <a:spcAft>
                <a:spcPts val="0"/>
              </a:spcAft>
              <a:buClr>
                <a:srgbClr val="000000"/>
              </a:buClr>
              <a:buSzPts val="1400"/>
              <a:buChar char="●"/>
            </a:pPr>
            <a:r>
              <a:rPr lang="en" sz="1400" b="1" dirty="0">
                <a:solidFill>
                  <a:srgbClr val="000000"/>
                </a:solidFill>
              </a:rPr>
              <a:t>No capital expenses</a:t>
            </a:r>
            <a:endParaRPr sz="1400" b="1" dirty="0">
              <a:solidFill>
                <a:srgbClr val="000000"/>
              </a:solidFill>
            </a:endParaRPr>
          </a:p>
          <a:p>
            <a:pPr marL="457200" lvl="0" indent="-317500" algn="l" rtl="0">
              <a:spcBef>
                <a:spcPts val="0"/>
              </a:spcBef>
              <a:spcAft>
                <a:spcPts val="0"/>
              </a:spcAft>
              <a:buClr>
                <a:srgbClr val="000000"/>
              </a:buClr>
              <a:buSzPts val="1400"/>
              <a:buChar char="●"/>
            </a:pPr>
            <a:r>
              <a:rPr lang="en" sz="1400" b="1" dirty="0">
                <a:solidFill>
                  <a:srgbClr val="000000"/>
                </a:solidFill>
              </a:rPr>
              <a:t>Only endowment income</a:t>
            </a:r>
            <a:endParaRPr sz="1400" b="1" dirty="0">
              <a:solidFill>
                <a:srgbClr val="000000"/>
              </a:solidFill>
            </a:endParaRPr>
          </a:p>
          <a:p>
            <a:pPr marL="0" lvl="0" indent="0" algn="l" rtl="0">
              <a:spcBef>
                <a:spcPts val="1200"/>
              </a:spcBef>
              <a:spcAft>
                <a:spcPts val="0"/>
              </a:spcAft>
              <a:buNone/>
            </a:pPr>
            <a:r>
              <a:rPr lang="en" sz="1400" b="1" dirty="0">
                <a:solidFill>
                  <a:srgbClr val="000000"/>
                </a:solidFill>
              </a:rPr>
              <a:t>Present budget on COJ FY - Oct. 1-Sept. 30</a:t>
            </a:r>
            <a:endParaRPr sz="1400" b="1" dirty="0">
              <a:solidFill>
                <a:srgbClr val="000000"/>
              </a:solidFill>
            </a:endParaRPr>
          </a:p>
          <a:p>
            <a:pPr marL="0" lvl="0" indent="0" algn="l" rtl="0">
              <a:spcBef>
                <a:spcPts val="1200"/>
              </a:spcBef>
              <a:spcAft>
                <a:spcPts val="0"/>
              </a:spcAft>
              <a:buNone/>
            </a:pPr>
            <a:r>
              <a:rPr lang="en" sz="1400" b="1" dirty="0">
                <a:solidFill>
                  <a:srgbClr val="000000"/>
                </a:solidFill>
              </a:rPr>
              <a:t>REQUEST AMOUNT - 24% or exception; formula at bottom of FORM A</a:t>
            </a:r>
            <a:endParaRPr sz="1400" b="1" dirty="0">
              <a:solidFill>
                <a:srgbClr val="000000"/>
              </a:solidFill>
            </a:endParaRPr>
          </a:p>
          <a:p>
            <a:pPr marL="0" lvl="0" indent="0" algn="l" rtl="0">
              <a:spcBef>
                <a:spcPts val="1200"/>
              </a:spcBef>
              <a:spcAft>
                <a:spcPts val="0"/>
              </a:spcAft>
              <a:buNone/>
            </a:pPr>
            <a:r>
              <a:rPr lang="en" sz="1400" b="1" dirty="0">
                <a:solidFill>
                  <a:srgbClr val="000000"/>
                </a:solidFill>
              </a:rPr>
              <a:t>$5,000 or $10,000 cap for first year of operating support </a:t>
            </a:r>
            <a:r>
              <a:rPr lang="en-US" sz="1400" b="1" dirty="0">
                <a:solidFill>
                  <a:srgbClr val="000000"/>
                </a:solidFill>
              </a:rPr>
              <a:t>for organizations not currently-funded</a:t>
            </a:r>
            <a:endParaRPr sz="1400" b="1" dirty="0">
              <a:solidFill>
                <a:srgbClr val="000000"/>
              </a:solidFill>
            </a:endParaRPr>
          </a:p>
          <a:p>
            <a:pPr marL="0" lvl="0" indent="0" algn="l" rtl="0">
              <a:spcBef>
                <a:spcPts val="1200"/>
              </a:spcBef>
              <a:spcAft>
                <a:spcPts val="1200"/>
              </a:spcAft>
              <a:buNone/>
            </a:pPr>
            <a:r>
              <a:rPr lang="en" sz="1400" b="1" dirty="0">
                <a:solidFill>
                  <a:srgbClr val="000000"/>
                </a:solidFill>
              </a:rPr>
              <a:t>Funding Levels assigned </a:t>
            </a:r>
            <a:r>
              <a:rPr lang="en-US" sz="1400" b="1" dirty="0">
                <a:solidFill>
                  <a:srgbClr val="000000"/>
                </a:solidFill>
              </a:rPr>
              <a:t>based on average revenue for three completed fiscal years</a:t>
            </a:r>
            <a:endParaRPr sz="1400" b="1"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rgbClr val="000000"/>
                </a:solidFill>
              </a:rPr>
              <a:t>APPLICATIO</a:t>
            </a:r>
            <a:r>
              <a:rPr lang="en-US" b="1" dirty="0">
                <a:solidFill>
                  <a:srgbClr val="000000"/>
                </a:solidFill>
              </a:rPr>
              <a:t>N: </a:t>
            </a:r>
            <a:r>
              <a:rPr lang="en" b="1" dirty="0">
                <a:solidFill>
                  <a:srgbClr val="000000"/>
                </a:solidFill>
              </a:rPr>
              <a:t>FORM B - Grant Budget</a:t>
            </a:r>
            <a:endParaRPr b="1" dirty="0">
              <a:solidFill>
                <a:srgbClr val="000000"/>
              </a:solidFill>
            </a:endParaRPr>
          </a:p>
        </p:txBody>
      </p:sp>
      <p:sp>
        <p:nvSpPr>
          <p:cNvPr id="92" name="Google Shape;92;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b="1">
                <a:solidFill>
                  <a:srgbClr val="000000"/>
                </a:solidFill>
              </a:rPr>
              <a:t>Transfer eligible request amount from FORM A</a:t>
            </a:r>
            <a:endParaRPr b="1">
              <a:solidFill>
                <a:srgbClr val="000000"/>
              </a:solidFill>
            </a:endParaRPr>
          </a:p>
          <a:p>
            <a:pPr marL="0" lvl="0" indent="0" algn="l" rtl="0">
              <a:spcBef>
                <a:spcPts val="1200"/>
              </a:spcBef>
              <a:spcAft>
                <a:spcPts val="0"/>
              </a:spcAft>
              <a:buNone/>
            </a:pPr>
            <a:r>
              <a:rPr lang="en" b="1">
                <a:solidFill>
                  <a:srgbClr val="000000"/>
                </a:solidFill>
              </a:rPr>
              <a:t>Grant request budget ONLY</a:t>
            </a:r>
            <a:endParaRPr b="1">
              <a:solidFill>
                <a:srgbClr val="000000"/>
              </a:solidFill>
            </a:endParaRPr>
          </a:p>
          <a:p>
            <a:pPr marL="0" lvl="0" indent="0" algn="l" rtl="0">
              <a:spcBef>
                <a:spcPts val="1200"/>
              </a:spcBef>
              <a:spcAft>
                <a:spcPts val="0"/>
              </a:spcAft>
              <a:buNone/>
            </a:pPr>
            <a:r>
              <a:rPr lang="en" b="1">
                <a:solidFill>
                  <a:srgbClr val="000000"/>
                </a:solidFill>
              </a:rPr>
              <a:t>Allowable expenses - see list in guidelines</a:t>
            </a:r>
            <a:endParaRPr b="1">
              <a:solidFill>
                <a:srgbClr val="000000"/>
              </a:solidFill>
            </a:endParaRPr>
          </a:p>
          <a:p>
            <a:pPr marL="0" lvl="0" indent="0" algn="l" rtl="0">
              <a:spcBef>
                <a:spcPts val="1200"/>
              </a:spcBef>
              <a:spcAft>
                <a:spcPts val="0"/>
              </a:spcAft>
              <a:buNone/>
            </a:pPr>
            <a:r>
              <a:rPr lang="en" b="1">
                <a:solidFill>
                  <a:srgbClr val="000000"/>
                </a:solidFill>
              </a:rPr>
              <a:t>Grant funds must be used in Duval County</a:t>
            </a:r>
            <a:endParaRPr b="1">
              <a:solidFill>
                <a:srgbClr val="000000"/>
              </a:solidFill>
            </a:endParaRPr>
          </a:p>
          <a:p>
            <a:pPr marL="0" lvl="0" indent="0" algn="l" rtl="0">
              <a:spcBef>
                <a:spcPts val="1200"/>
              </a:spcBef>
              <a:spcAft>
                <a:spcPts val="0"/>
              </a:spcAft>
              <a:buNone/>
            </a:pPr>
            <a:r>
              <a:rPr lang="en" b="1">
                <a:solidFill>
                  <a:srgbClr val="000000"/>
                </a:solidFill>
              </a:rPr>
              <a:t>Complete bottom section - Percentage of expense paid for by CSGP</a:t>
            </a:r>
            <a:endParaRPr b="1">
              <a:solidFill>
                <a:srgbClr val="000000"/>
              </a:solidFill>
            </a:endParaRPr>
          </a:p>
          <a:p>
            <a:pPr marL="0" lvl="0" indent="0" algn="l" rtl="0">
              <a:spcBef>
                <a:spcPts val="1200"/>
              </a:spcBef>
              <a:spcAft>
                <a:spcPts val="0"/>
              </a:spcAft>
              <a:buNone/>
            </a:pPr>
            <a:r>
              <a:rPr lang="en" b="1">
                <a:solidFill>
                  <a:srgbClr val="000000"/>
                </a:solidFill>
              </a:rPr>
              <a:t>Keep it simple - limit line items; means easier tracking/reporting</a:t>
            </a: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r>
              <a:rPr lang="en" b="1">
                <a:solidFill>
                  <a:srgbClr val="000000"/>
                </a:solidFill>
              </a:rPr>
              <a:t>Use whole numbers on both forms</a:t>
            </a:r>
            <a:endParaRPr b="1">
              <a:solidFill>
                <a:srgbClr val="000000"/>
              </a:solidFill>
            </a:endParaRPr>
          </a:p>
          <a:p>
            <a:pPr marL="0" lvl="0" indent="0" algn="l" rtl="0">
              <a:spcBef>
                <a:spcPts val="1200"/>
              </a:spcBef>
              <a:spcAft>
                <a:spcPts val="0"/>
              </a:spcAft>
              <a:buClr>
                <a:schemeClr val="dk1"/>
              </a:buClr>
              <a:buSzPct val="61111"/>
              <a:buFont typeface="Arial"/>
              <a:buNone/>
            </a:pPr>
            <a:r>
              <a:rPr lang="en" b="1">
                <a:solidFill>
                  <a:srgbClr val="000000"/>
                </a:solidFill>
              </a:rPr>
              <a:t>Describe “program costs” and “other expenses”</a:t>
            </a:r>
            <a:endParaRPr b="1">
              <a:solidFill>
                <a:srgbClr val="000000"/>
              </a:solidFill>
            </a:endParaRPr>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a:t>APPLICATION - CSGP Objectives</a:t>
            </a:r>
            <a:endParaRPr/>
          </a:p>
        </p:txBody>
      </p:sp>
      <p:sp>
        <p:nvSpPr>
          <p:cNvPr id="98" name="Google Shape;98;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solidFill>
                  <a:srgbClr val="000000"/>
                </a:solidFill>
              </a:rPr>
              <a:t>S-specific</a:t>
            </a:r>
            <a:endParaRPr>
              <a:solidFill>
                <a:srgbClr val="000000"/>
              </a:solidFill>
            </a:endParaRPr>
          </a:p>
          <a:p>
            <a:pPr marL="0" lvl="0" indent="0" algn="l" rtl="0">
              <a:spcBef>
                <a:spcPts val="1200"/>
              </a:spcBef>
              <a:spcAft>
                <a:spcPts val="0"/>
              </a:spcAft>
              <a:buNone/>
            </a:pPr>
            <a:r>
              <a:rPr lang="en">
                <a:solidFill>
                  <a:srgbClr val="000000"/>
                </a:solidFill>
              </a:rPr>
              <a:t>M-measurable</a:t>
            </a:r>
            <a:endParaRPr>
              <a:solidFill>
                <a:srgbClr val="000000"/>
              </a:solidFill>
            </a:endParaRPr>
          </a:p>
          <a:p>
            <a:pPr marL="0" lvl="0" indent="0" algn="l" rtl="0">
              <a:spcBef>
                <a:spcPts val="1200"/>
              </a:spcBef>
              <a:spcAft>
                <a:spcPts val="0"/>
              </a:spcAft>
              <a:buNone/>
            </a:pPr>
            <a:r>
              <a:rPr lang="en">
                <a:solidFill>
                  <a:srgbClr val="000000"/>
                </a:solidFill>
              </a:rPr>
              <a:t>A-attainable</a:t>
            </a:r>
            <a:endParaRPr>
              <a:solidFill>
                <a:srgbClr val="000000"/>
              </a:solidFill>
            </a:endParaRPr>
          </a:p>
          <a:p>
            <a:pPr marL="0" lvl="0" indent="0" algn="l" rtl="0">
              <a:spcBef>
                <a:spcPts val="1200"/>
              </a:spcBef>
              <a:spcAft>
                <a:spcPts val="0"/>
              </a:spcAft>
              <a:buNone/>
            </a:pPr>
            <a:r>
              <a:rPr lang="en">
                <a:solidFill>
                  <a:srgbClr val="000000"/>
                </a:solidFill>
              </a:rPr>
              <a:t>R-relevant</a:t>
            </a:r>
            <a:endParaRPr>
              <a:solidFill>
                <a:srgbClr val="000000"/>
              </a:solidFill>
            </a:endParaRPr>
          </a:p>
          <a:p>
            <a:pPr marL="0" lvl="0" indent="0" algn="l" rtl="0">
              <a:spcBef>
                <a:spcPts val="1200"/>
              </a:spcBef>
              <a:spcAft>
                <a:spcPts val="0"/>
              </a:spcAft>
              <a:buNone/>
            </a:pPr>
            <a:r>
              <a:rPr lang="en">
                <a:solidFill>
                  <a:srgbClr val="000000"/>
                </a:solidFill>
              </a:rPr>
              <a:t>T-timebound</a:t>
            </a:r>
            <a:endParaRPr>
              <a:solidFill>
                <a:srgbClr val="000000"/>
              </a:solidFill>
            </a:endParaRPr>
          </a:p>
          <a:p>
            <a:pPr marL="0" lvl="0" indent="0" algn="l" rtl="0">
              <a:spcBef>
                <a:spcPts val="1200"/>
              </a:spcBef>
              <a:spcAft>
                <a:spcPts val="0"/>
              </a:spcAft>
              <a:buNone/>
            </a:pPr>
            <a:r>
              <a:rPr lang="en">
                <a:solidFill>
                  <a:srgbClr val="000000"/>
                </a:solidFill>
              </a:rPr>
              <a:t>Examples?  OK to provide context, but keep it simple</a:t>
            </a:r>
            <a:endParaRPr>
              <a:solidFill>
                <a:srgbClr val="000000"/>
              </a:solidFill>
            </a:endParaRPr>
          </a:p>
          <a:p>
            <a:pPr marL="0" lvl="0" indent="0" algn="l" rtl="0">
              <a:spcBef>
                <a:spcPts val="1200"/>
              </a:spcBef>
              <a:spcAft>
                <a:spcPts val="1200"/>
              </a:spcAft>
              <a:buNone/>
            </a:pPr>
            <a:r>
              <a:rPr lang="en">
                <a:solidFill>
                  <a:srgbClr val="000000"/>
                </a:solidFill>
              </a:rPr>
              <a:t>CSGP Objectives are reported on quarterly during grant period.</a:t>
            </a:r>
            <a:endParaRPr>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a:t>APPLICATION - Support Materials</a:t>
            </a:r>
            <a:endParaRPr b="1"/>
          </a:p>
          <a:p>
            <a:pPr marL="0" lvl="0" indent="0" algn="l" rtl="0">
              <a:spcBef>
                <a:spcPts val="0"/>
              </a:spcBef>
              <a:spcAft>
                <a:spcPts val="0"/>
              </a:spcAft>
              <a:buNone/>
            </a:pPr>
            <a:endParaRPr/>
          </a:p>
        </p:txBody>
      </p:sp>
      <p:sp>
        <p:nvSpPr>
          <p:cNvPr id="104" name="Google Shape;104;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rgbClr val="000000"/>
                </a:solidFill>
              </a:rPr>
              <a:t>ONE </a:t>
            </a:r>
            <a:r>
              <a:rPr lang="en-US" dirty="0">
                <a:solidFill>
                  <a:srgbClr val="000000"/>
                </a:solidFill>
              </a:rPr>
              <a:t>distinct</a:t>
            </a:r>
            <a:r>
              <a:rPr lang="en" dirty="0">
                <a:solidFill>
                  <a:srgbClr val="000000"/>
                </a:solidFill>
              </a:rPr>
              <a:t> item per upload = SIX Total</a:t>
            </a:r>
          </a:p>
          <a:p>
            <a:pPr marL="0" lvl="0" indent="0" algn="l" rtl="0">
              <a:spcBef>
                <a:spcPts val="0"/>
              </a:spcBef>
              <a:spcAft>
                <a:spcPts val="0"/>
              </a:spcAft>
              <a:buNone/>
            </a:pPr>
            <a:endParaRPr lang="en" dirty="0">
              <a:solidFill>
                <a:srgbClr val="000000"/>
              </a:solidFill>
            </a:endParaRPr>
          </a:p>
          <a:p>
            <a:pPr marL="0" lvl="0" indent="0" algn="l" rtl="0">
              <a:spcBef>
                <a:spcPts val="0"/>
              </a:spcBef>
              <a:spcAft>
                <a:spcPts val="0"/>
              </a:spcAft>
              <a:buNone/>
            </a:pPr>
            <a:r>
              <a:rPr lang="en" dirty="0">
                <a:solidFill>
                  <a:srgbClr val="000000"/>
                </a:solidFill>
              </a:rPr>
              <a:t>Examples</a:t>
            </a:r>
            <a:endParaRPr dirty="0">
              <a:solidFill>
                <a:srgbClr val="000000"/>
              </a:solidFill>
            </a:endParaRPr>
          </a:p>
          <a:p>
            <a:pPr marL="0" lvl="0" indent="0" algn="l" rtl="0">
              <a:spcBef>
                <a:spcPts val="1200"/>
              </a:spcBef>
              <a:spcAft>
                <a:spcPts val="0"/>
              </a:spcAft>
              <a:buNone/>
            </a:pPr>
            <a:r>
              <a:rPr lang="en" dirty="0">
                <a:solidFill>
                  <a:srgbClr val="000000"/>
                </a:solidFill>
              </a:rPr>
              <a:t>Support Materials help illustrate narrative sections/evaluation criteria</a:t>
            </a:r>
            <a:endParaRPr dirty="0">
              <a:solidFill>
                <a:srgbClr val="000000"/>
              </a:solidFill>
            </a:endParaRPr>
          </a:p>
          <a:p>
            <a:pPr marL="0" lvl="0" indent="0" algn="l" rtl="0">
              <a:spcBef>
                <a:spcPts val="1200"/>
              </a:spcBef>
              <a:spcAft>
                <a:spcPts val="0"/>
              </a:spcAft>
              <a:buNone/>
            </a:pPr>
            <a:r>
              <a:rPr lang="en" dirty="0">
                <a:solidFill>
                  <a:srgbClr val="000000"/>
                </a:solidFill>
              </a:rPr>
              <a:t>Quality vs. quantity</a:t>
            </a:r>
            <a:endParaRPr dirty="0">
              <a:solidFill>
                <a:srgbClr val="000000"/>
              </a:solidFill>
            </a:endParaRPr>
          </a:p>
          <a:p>
            <a:pPr marL="0" lvl="0" indent="0" algn="l" rtl="0">
              <a:spcBef>
                <a:spcPts val="1200"/>
              </a:spcBef>
              <a:spcAft>
                <a:spcPts val="0"/>
              </a:spcAft>
              <a:buNone/>
            </a:pPr>
            <a:r>
              <a:rPr lang="en" dirty="0">
                <a:solidFill>
                  <a:srgbClr val="000000"/>
                </a:solidFill>
              </a:rPr>
              <a:t>MB total work-arounds - use links for audio and video</a:t>
            </a:r>
            <a:endParaRPr dirty="0">
              <a:solidFill>
                <a:srgbClr val="000000"/>
              </a:solidFill>
            </a:endParaRPr>
          </a:p>
          <a:p>
            <a:pPr marL="0" lvl="0" indent="0" algn="l" rtl="0">
              <a:spcBef>
                <a:spcPts val="1200"/>
              </a:spcBef>
              <a:spcAft>
                <a:spcPts val="1200"/>
              </a:spcAft>
              <a:buNone/>
            </a:pPr>
            <a:r>
              <a:rPr lang="en" dirty="0">
                <a:solidFill>
                  <a:srgbClr val="000000"/>
                </a:solidFill>
              </a:rPr>
              <a:t>Provide a description of the support material in the text box</a:t>
            </a:r>
            <a:endParaRPr dirty="0">
              <a:solidFill>
                <a:srgbClr val="00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1434</Words>
  <Application>Microsoft Office PowerPoint</Application>
  <PresentationFormat>On-screen Show (16:9)</PresentationFormat>
  <Paragraphs>180</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Times New Roman</vt:lpstr>
      <vt:lpstr>Simple Light</vt:lpstr>
      <vt:lpstr>PowerPoint Presentation</vt:lpstr>
      <vt:lpstr>WELCOME</vt:lpstr>
      <vt:lpstr>APPLICATION DEADLINE </vt:lpstr>
      <vt:lpstr>FOUNDANT TIPS</vt:lpstr>
      <vt:lpstr>PANDEMIC/ENDEMIC</vt:lpstr>
      <vt:lpstr>APPLICATION: FORM A - Operating Budget </vt:lpstr>
      <vt:lpstr>APPLICATION: FORM B - Grant Budget</vt:lpstr>
      <vt:lpstr>APPLICATION - CSGP Objectives</vt:lpstr>
      <vt:lpstr>APPLICATION - Support Materials </vt:lpstr>
      <vt:lpstr>APPLICATION - Narrative </vt:lpstr>
      <vt:lpstr>APPLICATION TIPS</vt:lpstr>
      <vt:lpstr>APPLICATION - Certification</vt:lpstr>
      <vt:lpstr>CSGP COMMITTEE</vt:lpstr>
      <vt:lpstr>SCORING</vt:lpstr>
      <vt:lpstr>SCORING MATRIX</vt:lpstr>
      <vt:lpstr>CSGP COMMITTEE</vt:lpstr>
      <vt:lpstr>ON-SITES</vt:lpstr>
      <vt:lpstr>HEARINGS</vt:lpstr>
      <vt:lpstr>APPEAL PROCESS</vt:lpstr>
      <vt:lpstr>MORE DATES</vt:lpstr>
      <vt:lpstr>ADVOCACY</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Palmer</dc:creator>
  <cp:lastModifiedBy>John Poage</cp:lastModifiedBy>
  <cp:revision>10</cp:revision>
  <dcterms:modified xsi:type="dcterms:W3CDTF">2022-04-19T20:39:39Z</dcterms:modified>
</cp:coreProperties>
</file>